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1116" r:id="rId3"/>
    <p:sldId id="258" r:id="rId4"/>
    <p:sldId id="259" r:id="rId5"/>
    <p:sldId id="260" r:id="rId6"/>
    <p:sldId id="261" r:id="rId7"/>
    <p:sldId id="272" r:id="rId8"/>
    <p:sldId id="263" r:id="rId9"/>
    <p:sldId id="264" r:id="rId10"/>
    <p:sldId id="273" r:id="rId11"/>
    <p:sldId id="274" r:id="rId12"/>
    <p:sldId id="276" r:id="rId13"/>
    <p:sldId id="275" r:id="rId14"/>
    <p:sldId id="277" r:id="rId15"/>
    <p:sldId id="266" r:id="rId16"/>
    <p:sldId id="268" r:id="rId17"/>
    <p:sldId id="269" r:id="rId18"/>
    <p:sldId id="270" r:id="rId19"/>
    <p:sldId id="27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2" autoAdjust="0"/>
    <p:restoredTop sz="83412" autoAdjust="0"/>
  </p:normalViewPr>
  <p:slideViewPr>
    <p:cSldViewPr snapToGrid="0">
      <p:cViewPr varScale="1">
        <p:scale>
          <a:sx n="80" d="100"/>
          <a:sy n="80" d="100"/>
        </p:scale>
        <p:origin x="1172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y Lobermier" userId="fc8b8c01-1756-4376-8da1-1ce163ec0e78" providerId="ADAL" clId="{BD591E38-E510-4C9A-8E14-B9A88AAFDEC9}"/>
    <pc:docChg chg="delSld modSld">
      <pc:chgData name="Gary Lobermier" userId="fc8b8c01-1756-4376-8da1-1ce163ec0e78" providerId="ADAL" clId="{BD591E38-E510-4C9A-8E14-B9A88AAFDEC9}" dt="2023-05-19T23:02:17.275" v="18" actId="6549"/>
      <pc:docMkLst>
        <pc:docMk/>
      </pc:docMkLst>
      <pc:sldChg chg="del">
        <pc:chgData name="Gary Lobermier" userId="fc8b8c01-1756-4376-8da1-1ce163ec0e78" providerId="ADAL" clId="{BD591E38-E510-4C9A-8E14-B9A88AAFDEC9}" dt="2023-05-19T23:01:28.173" v="0" actId="47"/>
        <pc:sldMkLst>
          <pc:docMk/>
          <pc:sldMk cId="3271921446" sldId="257"/>
        </pc:sldMkLst>
      </pc:sldChg>
      <pc:sldChg chg="modNotesTx">
        <pc:chgData name="Gary Lobermier" userId="fc8b8c01-1756-4376-8da1-1ce163ec0e78" providerId="ADAL" clId="{BD591E38-E510-4C9A-8E14-B9A88AAFDEC9}" dt="2023-05-19T23:02:17.275" v="18" actId="6549"/>
        <pc:sldMkLst>
          <pc:docMk/>
          <pc:sldMk cId="2407606619" sldId="259"/>
        </pc:sldMkLst>
      </pc:sldChg>
      <pc:sldChg chg="modNotesTx">
        <pc:chgData name="Gary Lobermier" userId="fc8b8c01-1756-4376-8da1-1ce163ec0e78" providerId="ADAL" clId="{BD591E38-E510-4C9A-8E14-B9A88AAFDEC9}" dt="2023-05-19T23:02:14.398" v="17" actId="6549"/>
        <pc:sldMkLst>
          <pc:docMk/>
          <pc:sldMk cId="3704425514" sldId="260"/>
        </pc:sldMkLst>
      </pc:sldChg>
      <pc:sldChg chg="modNotesTx">
        <pc:chgData name="Gary Lobermier" userId="fc8b8c01-1756-4376-8da1-1ce163ec0e78" providerId="ADAL" clId="{BD591E38-E510-4C9A-8E14-B9A88AAFDEC9}" dt="2023-05-19T23:02:10.592" v="16" actId="6549"/>
        <pc:sldMkLst>
          <pc:docMk/>
          <pc:sldMk cId="2184901878" sldId="261"/>
        </pc:sldMkLst>
      </pc:sldChg>
      <pc:sldChg chg="modNotesTx">
        <pc:chgData name="Gary Lobermier" userId="fc8b8c01-1756-4376-8da1-1ce163ec0e78" providerId="ADAL" clId="{BD591E38-E510-4C9A-8E14-B9A88AAFDEC9}" dt="2023-05-19T23:02:05.587" v="15" actId="6549"/>
        <pc:sldMkLst>
          <pc:docMk/>
          <pc:sldMk cId="2437080755" sldId="263"/>
        </pc:sldMkLst>
      </pc:sldChg>
      <pc:sldChg chg="modNotesTx">
        <pc:chgData name="Gary Lobermier" userId="fc8b8c01-1756-4376-8da1-1ce163ec0e78" providerId="ADAL" clId="{BD591E38-E510-4C9A-8E14-B9A88AAFDEC9}" dt="2023-05-19T23:02:02.717" v="14" actId="6549"/>
        <pc:sldMkLst>
          <pc:docMk/>
          <pc:sldMk cId="2101975388" sldId="264"/>
        </pc:sldMkLst>
      </pc:sldChg>
      <pc:sldChg chg="del">
        <pc:chgData name="Gary Lobermier" userId="fc8b8c01-1756-4376-8da1-1ce163ec0e78" providerId="ADAL" clId="{BD591E38-E510-4C9A-8E14-B9A88AAFDEC9}" dt="2023-05-19T23:01:29.542" v="4" actId="47"/>
        <pc:sldMkLst>
          <pc:docMk/>
          <pc:sldMk cId="2884200571" sldId="265"/>
        </pc:sldMkLst>
      </pc:sldChg>
      <pc:sldChg chg="modNotesTx">
        <pc:chgData name="Gary Lobermier" userId="fc8b8c01-1756-4376-8da1-1ce163ec0e78" providerId="ADAL" clId="{BD591E38-E510-4C9A-8E14-B9A88AAFDEC9}" dt="2023-05-19T23:01:43.175" v="9" actId="6549"/>
        <pc:sldMkLst>
          <pc:docMk/>
          <pc:sldMk cId="2078525215" sldId="266"/>
        </pc:sldMkLst>
      </pc:sldChg>
      <pc:sldChg chg="del">
        <pc:chgData name="Gary Lobermier" userId="fc8b8c01-1756-4376-8da1-1ce163ec0e78" providerId="ADAL" clId="{BD591E38-E510-4C9A-8E14-B9A88AAFDEC9}" dt="2023-05-19T23:01:28.985" v="2" actId="47"/>
        <pc:sldMkLst>
          <pc:docMk/>
          <pc:sldMk cId="3553544953" sldId="267"/>
        </pc:sldMkLst>
      </pc:sldChg>
      <pc:sldChg chg="modNotesTx">
        <pc:chgData name="Gary Lobermier" userId="fc8b8c01-1756-4376-8da1-1ce163ec0e78" providerId="ADAL" clId="{BD591E38-E510-4C9A-8E14-B9A88AAFDEC9}" dt="2023-05-19T23:01:39.967" v="8" actId="6549"/>
        <pc:sldMkLst>
          <pc:docMk/>
          <pc:sldMk cId="2159176102" sldId="268"/>
        </pc:sldMkLst>
      </pc:sldChg>
      <pc:sldChg chg="del">
        <pc:chgData name="Gary Lobermier" userId="fc8b8c01-1756-4376-8da1-1ce163ec0e78" providerId="ADAL" clId="{BD591E38-E510-4C9A-8E14-B9A88AAFDEC9}" dt="2023-05-19T23:01:28.592" v="1" actId="47"/>
        <pc:sldMkLst>
          <pc:docMk/>
          <pc:sldMk cId="3429392101" sldId="271"/>
        </pc:sldMkLst>
      </pc:sldChg>
      <pc:sldChg chg="modNotesTx">
        <pc:chgData name="Gary Lobermier" userId="fc8b8c01-1756-4376-8da1-1ce163ec0e78" providerId="ADAL" clId="{BD591E38-E510-4C9A-8E14-B9A88AAFDEC9}" dt="2023-05-19T23:01:59.127" v="13" actId="6549"/>
        <pc:sldMkLst>
          <pc:docMk/>
          <pc:sldMk cId="3112495349" sldId="273"/>
        </pc:sldMkLst>
      </pc:sldChg>
      <pc:sldChg chg="modNotesTx">
        <pc:chgData name="Gary Lobermier" userId="fc8b8c01-1756-4376-8da1-1ce163ec0e78" providerId="ADAL" clId="{BD591E38-E510-4C9A-8E14-B9A88AAFDEC9}" dt="2023-05-19T23:01:56.223" v="12" actId="6549"/>
        <pc:sldMkLst>
          <pc:docMk/>
          <pc:sldMk cId="1394727548" sldId="274"/>
        </pc:sldMkLst>
      </pc:sldChg>
      <pc:sldChg chg="modNotesTx">
        <pc:chgData name="Gary Lobermier" userId="fc8b8c01-1756-4376-8da1-1ce163ec0e78" providerId="ADAL" clId="{BD591E38-E510-4C9A-8E14-B9A88AAFDEC9}" dt="2023-05-19T23:01:49.002" v="10" actId="6549"/>
        <pc:sldMkLst>
          <pc:docMk/>
          <pc:sldMk cId="2408733440" sldId="275"/>
        </pc:sldMkLst>
      </pc:sldChg>
      <pc:sldChg chg="modNotesTx">
        <pc:chgData name="Gary Lobermier" userId="fc8b8c01-1756-4376-8da1-1ce163ec0e78" providerId="ADAL" clId="{BD591E38-E510-4C9A-8E14-B9A88AAFDEC9}" dt="2023-05-19T23:01:53.237" v="11" actId="6549"/>
        <pc:sldMkLst>
          <pc:docMk/>
          <pc:sldMk cId="1765471456" sldId="276"/>
        </pc:sldMkLst>
      </pc:sldChg>
      <pc:sldChg chg="del">
        <pc:chgData name="Gary Lobermier" userId="fc8b8c01-1756-4376-8da1-1ce163ec0e78" providerId="ADAL" clId="{BD591E38-E510-4C9A-8E14-B9A88AAFDEC9}" dt="2023-05-19T23:01:29.320" v="3" actId="47"/>
        <pc:sldMkLst>
          <pc:docMk/>
          <pc:sldMk cId="3809823585" sldId="278"/>
        </pc:sldMkLst>
      </pc:sldChg>
      <pc:sldChg chg="del">
        <pc:chgData name="Gary Lobermier" userId="fc8b8c01-1756-4376-8da1-1ce163ec0e78" providerId="ADAL" clId="{BD591E38-E510-4C9A-8E14-B9A88AAFDEC9}" dt="2023-05-19T23:01:31.512" v="7" actId="47"/>
        <pc:sldMkLst>
          <pc:docMk/>
          <pc:sldMk cId="2813460778" sldId="280"/>
        </pc:sldMkLst>
      </pc:sldChg>
      <pc:sldChg chg="del">
        <pc:chgData name="Gary Lobermier" userId="fc8b8c01-1756-4376-8da1-1ce163ec0e78" providerId="ADAL" clId="{BD591E38-E510-4C9A-8E14-B9A88AAFDEC9}" dt="2023-05-19T23:01:30.418" v="6" actId="47"/>
        <pc:sldMkLst>
          <pc:docMk/>
          <pc:sldMk cId="209252644" sldId="281"/>
        </pc:sldMkLst>
      </pc:sldChg>
      <pc:sldChg chg="del">
        <pc:chgData name="Gary Lobermier" userId="fc8b8c01-1756-4376-8da1-1ce163ec0e78" providerId="ADAL" clId="{BD591E38-E510-4C9A-8E14-B9A88AAFDEC9}" dt="2023-05-19T23:01:30.047" v="5" actId="47"/>
        <pc:sldMkLst>
          <pc:docMk/>
          <pc:sldMk cId="3235106616" sldId="28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69807D-6F09-4183-9964-E568247354D4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B0CB0E4-9188-483C-9D7A-745796A6D4BA}">
      <dgm:prSet/>
      <dgm:spPr/>
      <dgm:t>
        <a:bodyPr/>
        <a:lstStyle/>
        <a:p>
          <a:r>
            <a:rPr lang="en-US" dirty="0"/>
            <a:t>What technique are we using</a:t>
          </a:r>
        </a:p>
      </dgm:t>
    </dgm:pt>
    <dgm:pt modelId="{13AB6E6D-1DC9-4397-BBB6-01572FE254C2}" type="parTrans" cxnId="{8FAE367E-D8A9-42BB-87E1-89F37557D458}">
      <dgm:prSet/>
      <dgm:spPr/>
      <dgm:t>
        <a:bodyPr/>
        <a:lstStyle/>
        <a:p>
          <a:endParaRPr lang="en-US"/>
        </a:p>
      </dgm:t>
    </dgm:pt>
    <dgm:pt modelId="{CAFD44A4-8871-4EC2-AA73-2A92E92CE749}" type="sibTrans" cxnId="{8FAE367E-D8A9-42BB-87E1-89F37557D458}">
      <dgm:prSet/>
      <dgm:spPr/>
      <dgm:t>
        <a:bodyPr/>
        <a:lstStyle/>
        <a:p>
          <a:endParaRPr lang="en-US"/>
        </a:p>
      </dgm:t>
    </dgm:pt>
    <dgm:pt modelId="{D3C6084E-1E63-4937-95D9-2EDD548ED73A}">
      <dgm:prSet/>
      <dgm:spPr/>
      <dgm:t>
        <a:bodyPr/>
        <a:lstStyle/>
        <a:p>
          <a:r>
            <a:rPr lang="en-US"/>
            <a:t>How to review a DLL structure</a:t>
          </a:r>
        </a:p>
      </dgm:t>
    </dgm:pt>
    <dgm:pt modelId="{2F340754-73B4-40A2-80E5-CE26E71B8604}" type="parTrans" cxnId="{E2FB876E-B999-41B7-8A7B-52E11212DD99}">
      <dgm:prSet/>
      <dgm:spPr/>
      <dgm:t>
        <a:bodyPr/>
        <a:lstStyle/>
        <a:p>
          <a:endParaRPr lang="en-US"/>
        </a:p>
      </dgm:t>
    </dgm:pt>
    <dgm:pt modelId="{4C98D381-1A70-4FBC-ACD4-0F5B36E2B53A}" type="sibTrans" cxnId="{E2FB876E-B999-41B7-8A7B-52E11212DD99}">
      <dgm:prSet/>
      <dgm:spPr/>
      <dgm:t>
        <a:bodyPr/>
        <a:lstStyle/>
        <a:p>
          <a:endParaRPr lang="en-US"/>
        </a:p>
      </dgm:t>
    </dgm:pt>
    <dgm:pt modelId="{168E7D7F-1679-4646-8E58-A3078056422D}">
      <dgm:prSet/>
      <dgm:spPr/>
      <dgm:t>
        <a:bodyPr/>
        <a:lstStyle/>
        <a:p>
          <a:r>
            <a:rPr lang="en-US" dirty="0"/>
            <a:t>How to find an EXE that will load your DLL</a:t>
          </a:r>
        </a:p>
      </dgm:t>
    </dgm:pt>
    <dgm:pt modelId="{8539F346-1C01-4D77-8FD9-4F20E5B8D7C9}" type="parTrans" cxnId="{D3EAC57E-EECA-4298-BD9E-1D645E799FA8}">
      <dgm:prSet/>
      <dgm:spPr/>
      <dgm:t>
        <a:bodyPr/>
        <a:lstStyle/>
        <a:p>
          <a:endParaRPr lang="en-US"/>
        </a:p>
      </dgm:t>
    </dgm:pt>
    <dgm:pt modelId="{902B410D-C546-4784-86A3-39DCA50D5D2A}" type="sibTrans" cxnId="{D3EAC57E-EECA-4298-BD9E-1D645E799FA8}">
      <dgm:prSet/>
      <dgm:spPr/>
      <dgm:t>
        <a:bodyPr/>
        <a:lstStyle/>
        <a:p>
          <a:endParaRPr lang="en-US"/>
        </a:p>
      </dgm:t>
    </dgm:pt>
    <dgm:pt modelId="{119CD4C3-4B76-4544-B460-BA914BA47428}">
      <dgm:prSet/>
      <dgm:spPr/>
      <dgm:t>
        <a:bodyPr/>
        <a:lstStyle/>
        <a:p>
          <a:r>
            <a:rPr lang="en-US" dirty="0"/>
            <a:t>How to find </a:t>
          </a:r>
          <a:r>
            <a:rPr lang="en-US"/>
            <a:t>exports for functionality</a:t>
          </a:r>
          <a:endParaRPr lang="en-US" dirty="0"/>
        </a:p>
      </dgm:t>
    </dgm:pt>
    <dgm:pt modelId="{CC66B669-1FFF-406B-A2BE-D9447D3EE803}" type="parTrans" cxnId="{BE7BA412-1C17-463F-A94F-EDD36E0CB4A2}">
      <dgm:prSet/>
      <dgm:spPr/>
      <dgm:t>
        <a:bodyPr/>
        <a:lstStyle/>
        <a:p>
          <a:endParaRPr lang="en-US"/>
        </a:p>
      </dgm:t>
    </dgm:pt>
    <dgm:pt modelId="{2225E394-1858-472E-9FCC-0456CDB89A03}" type="sibTrans" cxnId="{BE7BA412-1C17-463F-A94F-EDD36E0CB4A2}">
      <dgm:prSet/>
      <dgm:spPr/>
      <dgm:t>
        <a:bodyPr/>
        <a:lstStyle/>
        <a:p>
          <a:endParaRPr lang="en-US"/>
        </a:p>
      </dgm:t>
    </dgm:pt>
    <dgm:pt modelId="{AAE7298B-3074-47D2-B60E-8638617579C4}">
      <dgm:prSet/>
      <dgm:spPr/>
      <dgm:t>
        <a:bodyPr/>
        <a:lstStyle/>
        <a:p>
          <a:r>
            <a:rPr lang="en-US" dirty="0"/>
            <a:t>Writing DLL Exports in C#</a:t>
          </a:r>
        </a:p>
      </dgm:t>
    </dgm:pt>
    <dgm:pt modelId="{B9BD9C9B-0F82-4EC5-8187-CB45DB5C0496}" type="parTrans" cxnId="{99BB1079-C084-4FFA-B10E-06F51D954E62}">
      <dgm:prSet/>
      <dgm:spPr/>
      <dgm:t>
        <a:bodyPr/>
        <a:lstStyle/>
        <a:p>
          <a:endParaRPr lang="en-US"/>
        </a:p>
      </dgm:t>
    </dgm:pt>
    <dgm:pt modelId="{9477A6CA-1865-4B38-B347-F39D058CF51A}" type="sibTrans" cxnId="{99BB1079-C084-4FFA-B10E-06F51D954E62}">
      <dgm:prSet/>
      <dgm:spPr/>
      <dgm:t>
        <a:bodyPr/>
        <a:lstStyle/>
        <a:p>
          <a:endParaRPr lang="en-US"/>
        </a:p>
      </dgm:t>
    </dgm:pt>
    <dgm:pt modelId="{3B286515-2FA1-4D74-AF29-85F0DAC8A7BF}">
      <dgm:prSet/>
      <dgm:spPr/>
      <dgm:t>
        <a:bodyPr/>
        <a:lstStyle/>
        <a:p>
          <a:r>
            <a:rPr lang="en-US" dirty="0"/>
            <a:t>Tools that will do these things for you</a:t>
          </a:r>
        </a:p>
      </dgm:t>
    </dgm:pt>
    <dgm:pt modelId="{F1A125C0-3F22-48CB-B8F5-4602845D0A04}" type="parTrans" cxnId="{46969C74-89DF-4FF6-B417-5AE2BEEC410E}">
      <dgm:prSet/>
      <dgm:spPr/>
      <dgm:t>
        <a:bodyPr/>
        <a:lstStyle/>
        <a:p>
          <a:endParaRPr lang="en-US"/>
        </a:p>
      </dgm:t>
    </dgm:pt>
    <dgm:pt modelId="{FF7C7625-F638-40B9-B550-8210266A0506}" type="sibTrans" cxnId="{46969C74-89DF-4FF6-B417-5AE2BEEC410E}">
      <dgm:prSet/>
      <dgm:spPr/>
      <dgm:t>
        <a:bodyPr/>
        <a:lstStyle/>
        <a:p>
          <a:endParaRPr lang="en-US"/>
        </a:p>
      </dgm:t>
    </dgm:pt>
    <dgm:pt modelId="{A3DE0FE2-646E-4CA6-81C0-B0806F0C680C}" type="pres">
      <dgm:prSet presAssocID="{EA69807D-6F09-4183-9964-E568247354D4}" presName="vert0" presStyleCnt="0">
        <dgm:presLayoutVars>
          <dgm:dir/>
          <dgm:animOne val="branch"/>
          <dgm:animLvl val="lvl"/>
        </dgm:presLayoutVars>
      </dgm:prSet>
      <dgm:spPr/>
    </dgm:pt>
    <dgm:pt modelId="{E338B54B-941A-4C51-8227-3EEE11841580}" type="pres">
      <dgm:prSet presAssocID="{FB0CB0E4-9188-483C-9D7A-745796A6D4BA}" presName="thickLine" presStyleLbl="alignNode1" presStyleIdx="0" presStyleCnt="6"/>
      <dgm:spPr/>
    </dgm:pt>
    <dgm:pt modelId="{99784214-5C77-4F32-8287-F489BA882AF1}" type="pres">
      <dgm:prSet presAssocID="{FB0CB0E4-9188-483C-9D7A-745796A6D4BA}" presName="horz1" presStyleCnt="0"/>
      <dgm:spPr/>
    </dgm:pt>
    <dgm:pt modelId="{BA99F80E-6DC9-4494-B5F9-9530AB447741}" type="pres">
      <dgm:prSet presAssocID="{FB0CB0E4-9188-483C-9D7A-745796A6D4BA}" presName="tx1" presStyleLbl="revTx" presStyleIdx="0" presStyleCnt="6"/>
      <dgm:spPr/>
    </dgm:pt>
    <dgm:pt modelId="{C099785A-B28B-4473-9991-181174F2E22A}" type="pres">
      <dgm:prSet presAssocID="{FB0CB0E4-9188-483C-9D7A-745796A6D4BA}" presName="vert1" presStyleCnt="0"/>
      <dgm:spPr/>
    </dgm:pt>
    <dgm:pt modelId="{5D3AAE56-A327-4AB5-814F-C72400AD15EF}" type="pres">
      <dgm:prSet presAssocID="{D3C6084E-1E63-4937-95D9-2EDD548ED73A}" presName="thickLine" presStyleLbl="alignNode1" presStyleIdx="1" presStyleCnt="6"/>
      <dgm:spPr/>
    </dgm:pt>
    <dgm:pt modelId="{0F985BFD-4377-4B69-80A8-987457584F08}" type="pres">
      <dgm:prSet presAssocID="{D3C6084E-1E63-4937-95D9-2EDD548ED73A}" presName="horz1" presStyleCnt="0"/>
      <dgm:spPr/>
    </dgm:pt>
    <dgm:pt modelId="{604823FF-0C4A-48E5-9D44-BDD6E66C1636}" type="pres">
      <dgm:prSet presAssocID="{D3C6084E-1E63-4937-95D9-2EDD548ED73A}" presName="tx1" presStyleLbl="revTx" presStyleIdx="1" presStyleCnt="6"/>
      <dgm:spPr/>
    </dgm:pt>
    <dgm:pt modelId="{04F94557-BE09-451F-9C94-F2CC9155981D}" type="pres">
      <dgm:prSet presAssocID="{D3C6084E-1E63-4937-95D9-2EDD548ED73A}" presName="vert1" presStyleCnt="0"/>
      <dgm:spPr/>
    </dgm:pt>
    <dgm:pt modelId="{62CAE41D-A045-4F0E-8FC2-0727658D5360}" type="pres">
      <dgm:prSet presAssocID="{168E7D7F-1679-4646-8E58-A3078056422D}" presName="thickLine" presStyleLbl="alignNode1" presStyleIdx="2" presStyleCnt="6"/>
      <dgm:spPr/>
    </dgm:pt>
    <dgm:pt modelId="{5BB9FA3F-C3AE-42F4-A309-6EE04A2D45A2}" type="pres">
      <dgm:prSet presAssocID="{168E7D7F-1679-4646-8E58-A3078056422D}" presName="horz1" presStyleCnt="0"/>
      <dgm:spPr/>
    </dgm:pt>
    <dgm:pt modelId="{F2DCE62F-3F49-4F3B-AF68-BC152E7AF968}" type="pres">
      <dgm:prSet presAssocID="{168E7D7F-1679-4646-8E58-A3078056422D}" presName="tx1" presStyleLbl="revTx" presStyleIdx="2" presStyleCnt="6"/>
      <dgm:spPr/>
    </dgm:pt>
    <dgm:pt modelId="{18E06878-4097-4CD4-BB77-E607A1F64F0C}" type="pres">
      <dgm:prSet presAssocID="{168E7D7F-1679-4646-8E58-A3078056422D}" presName="vert1" presStyleCnt="0"/>
      <dgm:spPr/>
    </dgm:pt>
    <dgm:pt modelId="{96764F58-4C31-4621-8F7E-07B34366A093}" type="pres">
      <dgm:prSet presAssocID="{119CD4C3-4B76-4544-B460-BA914BA47428}" presName="thickLine" presStyleLbl="alignNode1" presStyleIdx="3" presStyleCnt="6"/>
      <dgm:spPr/>
    </dgm:pt>
    <dgm:pt modelId="{62259A3F-C983-4C25-ABAE-0668F1CCBF16}" type="pres">
      <dgm:prSet presAssocID="{119CD4C3-4B76-4544-B460-BA914BA47428}" presName="horz1" presStyleCnt="0"/>
      <dgm:spPr/>
    </dgm:pt>
    <dgm:pt modelId="{202FAEFE-F7B7-4361-84DC-972ECBBB17C8}" type="pres">
      <dgm:prSet presAssocID="{119CD4C3-4B76-4544-B460-BA914BA47428}" presName="tx1" presStyleLbl="revTx" presStyleIdx="3" presStyleCnt="6"/>
      <dgm:spPr/>
    </dgm:pt>
    <dgm:pt modelId="{2EA5EE61-A459-46BA-88BC-94393CFF64BC}" type="pres">
      <dgm:prSet presAssocID="{119CD4C3-4B76-4544-B460-BA914BA47428}" presName="vert1" presStyleCnt="0"/>
      <dgm:spPr/>
    </dgm:pt>
    <dgm:pt modelId="{E5D23648-19A3-4E84-9CA4-01D983739421}" type="pres">
      <dgm:prSet presAssocID="{AAE7298B-3074-47D2-B60E-8638617579C4}" presName="thickLine" presStyleLbl="alignNode1" presStyleIdx="4" presStyleCnt="6"/>
      <dgm:spPr/>
    </dgm:pt>
    <dgm:pt modelId="{D6459DD6-4D4E-4E65-B597-D4E95EF9E6CB}" type="pres">
      <dgm:prSet presAssocID="{AAE7298B-3074-47D2-B60E-8638617579C4}" presName="horz1" presStyleCnt="0"/>
      <dgm:spPr/>
    </dgm:pt>
    <dgm:pt modelId="{B4E425B2-08C6-42EC-A8D9-9E185D418C0A}" type="pres">
      <dgm:prSet presAssocID="{AAE7298B-3074-47D2-B60E-8638617579C4}" presName="tx1" presStyleLbl="revTx" presStyleIdx="4" presStyleCnt="6"/>
      <dgm:spPr/>
    </dgm:pt>
    <dgm:pt modelId="{82A2E0A4-E58A-4918-83F5-56E6652951D7}" type="pres">
      <dgm:prSet presAssocID="{AAE7298B-3074-47D2-B60E-8638617579C4}" presName="vert1" presStyleCnt="0"/>
      <dgm:spPr/>
    </dgm:pt>
    <dgm:pt modelId="{5A9E8776-DAB7-410C-81E9-9DB03E19EAB2}" type="pres">
      <dgm:prSet presAssocID="{3B286515-2FA1-4D74-AF29-85F0DAC8A7BF}" presName="thickLine" presStyleLbl="alignNode1" presStyleIdx="5" presStyleCnt="6"/>
      <dgm:spPr/>
    </dgm:pt>
    <dgm:pt modelId="{359109B5-D616-4B73-958B-025EEC4C81C2}" type="pres">
      <dgm:prSet presAssocID="{3B286515-2FA1-4D74-AF29-85F0DAC8A7BF}" presName="horz1" presStyleCnt="0"/>
      <dgm:spPr/>
    </dgm:pt>
    <dgm:pt modelId="{F5CF12B8-79CA-4986-9F2D-1682718FB21A}" type="pres">
      <dgm:prSet presAssocID="{3B286515-2FA1-4D74-AF29-85F0DAC8A7BF}" presName="tx1" presStyleLbl="revTx" presStyleIdx="5" presStyleCnt="6"/>
      <dgm:spPr/>
    </dgm:pt>
    <dgm:pt modelId="{011906C1-001F-4382-A011-E5E90DD54A24}" type="pres">
      <dgm:prSet presAssocID="{3B286515-2FA1-4D74-AF29-85F0DAC8A7BF}" presName="vert1" presStyleCnt="0"/>
      <dgm:spPr/>
    </dgm:pt>
  </dgm:ptLst>
  <dgm:cxnLst>
    <dgm:cxn modelId="{BE7BA412-1C17-463F-A94F-EDD36E0CB4A2}" srcId="{EA69807D-6F09-4183-9964-E568247354D4}" destId="{119CD4C3-4B76-4544-B460-BA914BA47428}" srcOrd="3" destOrd="0" parTransId="{CC66B669-1FFF-406B-A2BE-D9447D3EE803}" sibTransId="{2225E394-1858-472E-9FCC-0456CDB89A03}"/>
    <dgm:cxn modelId="{E2FB876E-B999-41B7-8A7B-52E11212DD99}" srcId="{EA69807D-6F09-4183-9964-E568247354D4}" destId="{D3C6084E-1E63-4937-95D9-2EDD548ED73A}" srcOrd="1" destOrd="0" parTransId="{2F340754-73B4-40A2-80E5-CE26E71B8604}" sibTransId="{4C98D381-1A70-4FBC-ACD4-0F5B36E2B53A}"/>
    <dgm:cxn modelId="{46969C74-89DF-4FF6-B417-5AE2BEEC410E}" srcId="{EA69807D-6F09-4183-9964-E568247354D4}" destId="{3B286515-2FA1-4D74-AF29-85F0DAC8A7BF}" srcOrd="5" destOrd="0" parTransId="{F1A125C0-3F22-48CB-B8F5-4602845D0A04}" sibTransId="{FF7C7625-F638-40B9-B550-8210266A0506}"/>
    <dgm:cxn modelId="{99BB1079-C084-4FFA-B10E-06F51D954E62}" srcId="{EA69807D-6F09-4183-9964-E568247354D4}" destId="{AAE7298B-3074-47D2-B60E-8638617579C4}" srcOrd="4" destOrd="0" parTransId="{B9BD9C9B-0F82-4EC5-8187-CB45DB5C0496}" sibTransId="{9477A6CA-1865-4B38-B347-F39D058CF51A}"/>
    <dgm:cxn modelId="{BA46125A-0A66-4476-AC5D-68AE0C21C2F7}" type="presOf" srcId="{D3C6084E-1E63-4937-95D9-2EDD548ED73A}" destId="{604823FF-0C4A-48E5-9D44-BDD6E66C1636}" srcOrd="0" destOrd="0" presId="urn:microsoft.com/office/officeart/2008/layout/LinedList"/>
    <dgm:cxn modelId="{8FAE367E-D8A9-42BB-87E1-89F37557D458}" srcId="{EA69807D-6F09-4183-9964-E568247354D4}" destId="{FB0CB0E4-9188-483C-9D7A-745796A6D4BA}" srcOrd="0" destOrd="0" parTransId="{13AB6E6D-1DC9-4397-BBB6-01572FE254C2}" sibTransId="{CAFD44A4-8871-4EC2-AA73-2A92E92CE749}"/>
    <dgm:cxn modelId="{D3EAC57E-EECA-4298-BD9E-1D645E799FA8}" srcId="{EA69807D-6F09-4183-9964-E568247354D4}" destId="{168E7D7F-1679-4646-8E58-A3078056422D}" srcOrd="2" destOrd="0" parTransId="{8539F346-1C01-4D77-8FD9-4F20E5B8D7C9}" sibTransId="{902B410D-C546-4784-86A3-39DCA50D5D2A}"/>
    <dgm:cxn modelId="{B9BD1E98-99D8-451E-94E2-E9F9E233A466}" type="presOf" srcId="{EA69807D-6F09-4183-9964-E568247354D4}" destId="{A3DE0FE2-646E-4CA6-81C0-B0806F0C680C}" srcOrd="0" destOrd="0" presId="urn:microsoft.com/office/officeart/2008/layout/LinedList"/>
    <dgm:cxn modelId="{FE0F3BB2-1BA3-41CF-99D2-B021BD7BD793}" type="presOf" srcId="{168E7D7F-1679-4646-8E58-A3078056422D}" destId="{F2DCE62F-3F49-4F3B-AF68-BC152E7AF968}" srcOrd="0" destOrd="0" presId="urn:microsoft.com/office/officeart/2008/layout/LinedList"/>
    <dgm:cxn modelId="{72AF76C5-ED19-4838-93BF-FDF10A8D5B2A}" type="presOf" srcId="{FB0CB0E4-9188-483C-9D7A-745796A6D4BA}" destId="{BA99F80E-6DC9-4494-B5F9-9530AB447741}" srcOrd="0" destOrd="0" presId="urn:microsoft.com/office/officeart/2008/layout/LinedList"/>
    <dgm:cxn modelId="{B8FFB4CA-EAD1-4622-992A-95B9498E0B7E}" type="presOf" srcId="{AAE7298B-3074-47D2-B60E-8638617579C4}" destId="{B4E425B2-08C6-42EC-A8D9-9E185D418C0A}" srcOrd="0" destOrd="0" presId="urn:microsoft.com/office/officeart/2008/layout/LinedList"/>
    <dgm:cxn modelId="{1F4345D1-DCB4-4321-A414-4B3030FF24D6}" type="presOf" srcId="{3B286515-2FA1-4D74-AF29-85F0DAC8A7BF}" destId="{F5CF12B8-79CA-4986-9F2D-1682718FB21A}" srcOrd="0" destOrd="0" presId="urn:microsoft.com/office/officeart/2008/layout/LinedList"/>
    <dgm:cxn modelId="{171716D8-0F97-4AAF-B578-B9372742C307}" type="presOf" srcId="{119CD4C3-4B76-4544-B460-BA914BA47428}" destId="{202FAEFE-F7B7-4361-84DC-972ECBBB17C8}" srcOrd="0" destOrd="0" presId="urn:microsoft.com/office/officeart/2008/layout/LinedList"/>
    <dgm:cxn modelId="{EF4AFB8C-BC7A-45F3-89BF-085E1AE95B10}" type="presParOf" srcId="{A3DE0FE2-646E-4CA6-81C0-B0806F0C680C}" destId="{E338B54B-941A-4C51-8227-3EEE11841580}" srcOrd="0" destOrd="0" presId="urn:microsoft.com/office/officeart/2008/layout/LinedList"/>
    <dgm:cxn modelId="{53213F1B-278A-461C-8924-61E074D51C0E}" type="presParOf" srcId="{A3DE0FE2-646E-4CA6-81C0-B0806F0C680C}" destId="{99784214-5C77-4F32-8287-F489BA882AF1}" srcOrd="1" destOrd="0" presId="urn:microsoft.com/office/officeart/2008/layout/LinedList"/>
    <dgm:cxn modelId="{1DCC9B91-C52D-4051-BBF6-488D44FB3A4A}" type="presParOf" srcId="{99784214-5C77-4F32-8287-F489BA882AF1}" destId="{BA99F80E-6DC9-4494-B5F9-9530AB447741}" srcOrd="0" destOrd="0" presId="urn:microsoft.com/office/officeart/2008/layout/LinedList"/>
    <dgm:cxn modelId="{AD8F8FCF-A403-4C3F-894B-926605861ED7}" type="presParOf" srcId="{99784214-5C77-4F32-8287-F489BA882AF1}" destId="{C099785A-B28B-4473-9991-181174F2E22A}" srcOrd="1" destOrd="0" presId="urn:microsoft.com/office/officeart/2008/layout/LinedList"/>
    <dgm:cxn modelId="{FCD194DA-435B-4725-BD74-70B8B62031A9}" type="presParOf" srcId="{A3DE0FE2-646E-4CA6-81C0-B0806F0C680C}" destId="{5D3AAE56-A327-4AB5-814F-C72400AD15EF}" srcOrd="2" destOrd="0" presId="urn:microsoft.com/office/officeart/2008/layout/LinedList"/>
    <dgm:cxn modelId="{C13555B6-B856-40E9-9FC2-1C1AE54D7C92}" type="presParOf" srcId="{A3DE0FE2-646E-4CA6-81C0-B0806F0C680C}" destId="{0F985BFD-4377-4B69-80A8-987457584F08}" srcOrd="3" destOrd="0" presId="urn:microsoft.com/office/officeart/2008/layout/LinedList"/>
    <dgm:cxn modelId="{52CEE206-4E98-4402-BF54-7CA64BBF1D0A}" type="presParOf" srcId="{0F985BFD-4377-4B69-80A8-987457584F08}" destId="{604823FF-0C4A-48E5-9D44-BDD6E66C1636}" srcOrd="0" destOrd="0" presId="urn:microsoft.com/office/officeart/2008/layout/LinedList"/>
    <dgm:cxn modelId="{3E466B4F-6987-40A4-B147-9AC699BD7B13}" type="presParOf" srcId="{0F985BFD-4377-4B69-80A8-987457584F08}" destId="{04F94557-BE09-451F-9C94-F2CC9155981D}" srcOrd="1" destOrd="0" presId="urn:microsoft.com/office/officeart/2008/layout/LinedList"/>
    <dgm:cxn modelId="{490D9402-FBA8-4650-91AA-B04DCD502F92}" type="presParOf" srcId="{A3DE0FE2-646E-4CA6-81C0-B0806F0C680C}" destId="{62CAE41D-A045-4F0E-8FC2-0727658D5360}" srcOrd="4" destOrd="0" presId="urn:microsoft.com/office/officeart/2008/layout/LinedList"/>
    <dgm:cxn modelId="{4BD71448-B434-4022-87F4-C22A9500C98E}" type="presParOf" srcId="{A3DE0FE2-646E-4CA6-81C0-B0806F0C680C}" destId="{5BB9FA3F-C3AE-42F4-A309-6EE04A2D45A2}" srcOrd="5" destOrd="0" presId="urn:microsoft.com/office/officeart/2008/layout/LinedList"/>
    <dgm:cxn modelId="{59B9778F-82AD-4602-A9A8-E7F051B72B5D}" type="presParOf" srcId="{5BB9FA3F-C3AE-42F4-A309-6EE04A2D45A2}" destId="{F2DCE62F-3F49-4F3B-AF68-BC152E7AF968}" srcOrd="0" destOrd="0" presId="urn:microsoft.com/office/officeart/2008/layout/LinedList"/>
    <dgm:cxn modelId="{A583F626-DEDD-46B8-9569-CC1ED0A43C53}" type="presParOf" srcId="{5BB9FA3F-C3AE-42F4-A309-6EE04A2D45A2}" destId="{18E06878-4097-4CD4-BB77-E607A1F64F0C}" srcOrd="1" destOrd="0" presId="urn:microsoft.com/office/officeart/2008/layout/LinedList"/>
    <dgm:cxn modelId="{903383BE-FC6A-4A24-AF3A-ADB3698A9336}" type="presParOf" srcId="{A3DE0FE2-646E-4CA6-81C0-B0806F0C680C}" destId="{96764F58-4C31-4621-8F7E-07B34366A093}" srcOrd="6" destOrd="0" presId="urn:microsoft.com/office/officeart/2008/layout/LinedList"/>
    <dgm:cxn modelId="{35DD947C-05BB-4CC3-B687-FD67A6CEFB5E}" type="presParOf" srcId="{A3DE0FE2-646E-4CA6-81C0-B0806F0C680C}" destId="{62259A3F-C983-4C25-ABAE-0668F1CCBF16}" srcOrd="7" destOrd="0" presId="urn:microsoft.com/office/officeart/2008/layout/LinedList"/>
    <dgm:cxn modelId="{77278460-47ED-434D-860B-CD3C7090E281}" type="presParOf" srcId="{62259A3F-C983-4C25-ABAE-0668F1CCBF16}" destId="{202FAEFE-F7B7-4361-84DC-972ECBBB17C8}" srcOrd="0" destOrd="0" presId="urn:microsoft.com/office/officeart/2008/layout/LinedList"/>
    <dgm:cxn modelId="{452DDB01-FDB6-4CEE-9A41-9FED72782AD4}" type="presParOf" srcId="{62259A3F-C983-4C25-ABAE-0668F1CCBF16}" destId="{2EA5EE61-A459-46BA-88BC-94393CFF64BC}" srcOrd="1" destOrd="0" presId="urn:microsoft.com/office/officeart/2008/layout/LinedList"/>
    <dgm:cxn modelId="{EB3B096A-DB5B-4D9E-860E-8E58285EEAC9}" type="presParOf" srcId="{A3DE0FE2-646E-4CA6-81C0-B0806F0C680C}" destId="{E5D23648-19A3-4E84-9CA4-01D983739421}" srcOrd="8" destOrd="0" presId="urn:microsoft.com/office/officeart/2008/layout/LinedList"/>
    <dgm:cxn modelId="{6430EC75-52EF-4FCC-AC19-0DA0362B4048}" type="presParOf" srcId="{A3DE0FE2-646E-4CA6-81C0-B0806F0C680C}" destId="{D6459DD6-4D4E-4E65-B597-D4E95EF9E6CB}" srcOrd="9" destOrd="0" presId="urn:microsoft.com/office/officeart/2008/layout/LinedList"/>
    <dgm:cxn modelId="{33E90106-BF6B-4785-9FCF-65656743D967}" type="presParOf" srcId="{D6459DD6-4D4E-4E65-B597-D4E95EF9E6CB}" destId="{B4E425B2-08C6-42EC-A8D9-9E185D418C0A}" srcOrd="0" destOrd="0" presId="urn:microsoft.com/office/officeart/2008/layout/LinedList"/>
    <dgm:cxn modelId="{F280BA87-0D29-4133-9076-12CB81EAB452}" type="presParOf" srcId="{D6459DD6-4D4E-4E65-B597-D4E95EF9E6CB}" destId="{82A2E0A4-E58A-4918-83F5-56E6652951D7}" srcOrd="1" destOrd="0" presId="urn:microsoft.com/office/officeart/2008/layout/LinedList"/>
    <dgm:cxn modelId="{A819E9B4-4E71-42D4-8D7F-4AA0CDE54275}" type="presParOf" srcId="{A3DE0FE2-646E-4CA6-81C0-B0806F0C680C}" destId="{5A9E8776-DAB7-410C-81E9-9DB03E19EAB2}" srcOrd="10" destOrd="0" presId="urn:microsoft.com/office/officeart/2008/layout/LinedList"/>
    <dgm:cxn modelId="{EEB7AE59-1A06-4764-80F1-05E20C1D4A7C}" type="presParOf" srcId="{A3DE0FE2-646E-4CA6-81C0-B0806F0C680C}" destId="{359109B5-D616-4B73-958B-025EEC4C81C2}" srcOrd="11" destOrd="0" presId="urn:microsoft.com/office/officeart/2008/layout/LinedList"/>
    <dgm:cxn modelId="{1284F4B5-C0E6-4AD8-84E0-4D7D44B401F8}" type="presParOf" srcId="{359109B5-D616-4B73-958B-025EEC4C81C2}" destId="{F5CF12B8-79CA-4986-9F2D-1682718FB21A}" srcOrd="0" destOrd="0" presId="urn:microsoft.com/office/officeart/2008/layout/LinedList"/>
    <dgm:cxn modelId="{9773F3D8-CABC-4B46-A7EB-F75BB4EB3F3B}" type="presParOf" srcId="{359109B5-D616-4B73-958B-025EEC4C81C2}" destId="{011906C1-001F-4382-A011-E5E90DD54A2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38B54B-941A-4C51-8227-3EEE11841580}">
      <dsp:nvSpPr>
        <dsp:cNvPr id="0" name=""/>
        <dsp:cNvSpPr/>
      </dsp:nvSpPr>
      <dsp:spPr>
        <a:xfrm>
          <a:off x="0" y="2392"/>
          <a:ext cx="626601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99F80E-6DC9-4494-B5F9-9530AB447741}">
      <dsp:nvSpPr>
        <dsp:cNvPr id="0" name=""/>
        <dsp:cNvSpPr/>
      </dsp:nvSpPr>
      <dsp:spPr>
        <a:xfrm>
          <a:off x="0" y="2392"/>
          <a:ext cx="6266011" cy="81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What technique are we using</a:t>
          </a:r>
        </a:p>
      </dsp:txBody>
      <dsp:txXfrm>
        <a:off x="0" y="2392"/>
        <a:ext cx="6266011" cy="815793"/>
      </dsp:txXfrm>
    </dsp:sp>
    <dsp:sp modelId="{5D3AAE56-A327-4AB5-814F-C72400AD15EF}">
      <dsp:nvSpPr>
        <dsp:cNvPr id="0" name=""/>
        <dsp:cNvSpPr/>
      </dsp:nvSpPr>
      <dsp:spPr>
        <a:xfrm>
          <a:off x="0" y="818186"/>
          <a:ext cx="6266011" cy="0"/>
        </a:xfrm>
        <a:prstGeom prst="line">
          <a:avLst/>
        </a:prstGeom>
        <a:gradFill rotWithShape="0">
          <a:gsLst>
            <a:gs pos="0">
              <a:schemeClr val="accent2">
                <a:hueOff val="-142012"/>
                <a:satOff val="-1174"/>
                <a:lumOff val="-2510"/>
                <a:alphaOff val="0"/>
                <a:tint val="96000"/>
                <a:lumMod val="104000"/>
              </a:schemeClr>
            </a:gs>
            <a:gs pos="100000">
              <a:schemeClr val="accent2">
                <a:hueOff val="-142012"/>
                <a:satOff val="-1174"/>
                <a:lumOff val="-2510"/>
                <a:alphaOff val="0"/>
                <a:shade val="90000"/>
                <a:lumMod val="90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142012"/>
              <a:satOff val="-1174"/>
              <a:lumOff val="-251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4823FF-0C4A-48E5-9D44-BDD6E66C1636}">
      <dsp:nvSpPr>
        <dsp:cNvPr id="0" name=""/>
        <dsp:cNvSpPr/>
      </dsp:nvSpPr>
      <dsp:spPr>
        <a:xfrm>
          <a:off x="0" y="818186"/>
          <a:ext cx="6266011" cy="81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How to review a DLL structure</a:t>
          </a:r>
        </a:p>
      </dsp:txBody>
      <dsp:txXfrm>
        <a:off x="0" y="818186"/>
        <a:ext cx="6266011" cy="815793"/>
      </dsp:txXfrm>
    </dsp:sp>
    <dsp:sp modelId="{62CAE41D-A045-4F0E-8FC2-0727658D5360}">
      <dsp:nvSpPr>
        <dsp:cNvPr id="0" name=""/>
        <dsp:cNvSpPr/>
      </dsp:nvSpPr>
      <dsp:spPr>
        <a:xfrm>
          <a:off x="0" y="1633979"/>
          <a:ext cx="6266011" cy="0"/>
        </a:xfrm>
        <a:prstGeom prst="line">
          <a:avLst/>
        </a:prstGeom>
        <a:gradFill rotWithShape="0">
          <a:gsLst>
            <a:gs pos="0">
              <a:schemeClr val="accent2">
                <a:hueOff val="-284024"/>
                <a:satOff val="-2347"/>
                <a:lumOff val="-5020"/>
                <a:alphaOff val="0"/>
                <a:tint val="96000"/>
                <a:lumMod val="104000"/>
              </a:schemeClr>
            </a:gs>
            <a:gs pos="100000">
              <a:schemeClr val="accent2">
                <a:hueOff val="-284024"/>
                <a:satOff val="-2347"/>
                <a:lumOff val="-5020"/>
                <a:alphaOff val="0"/>
                <a:shade val="90000"/>
                <a:lumMod val="90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284024"/>
              <a:satOff val="-2347"/>
              <a:lumOff val="-502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DCE62F-3F49-4F3B-AF68-BC152E7AF968}">
      <dsp:nvSpPr>
        <dsp:cNvPr id="0" name=""/>
        <dsp:cNvSpPr/>
      </dsp:nvSpPr>
      <dsp:spPr>
        <a:xfrm>
          <a:off x="0" y="1633979"/>
          <a:ext cx="6266011" cy="81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How to find an EXE that will load your DLL</a:t>
          </a:r>
        </a:p>
      </dsp:txBody>
      <dsp:txXfrm>
        <a:off x="0" y="1633979"/>
        <a:ext cx="6266011" cy="815793"/>
      </dsp:txXfrm>
    </dsp:sp>
    <dsp:sp modelId="{96764F58-4C31-4621-8F7E-07B34366A093}">
      <dsp:nvSpPr>
        <dsp:cNvPr id="0" name=""/>
        <dsp:cNvSpPr/>
      </dsp:nvSpPr>
      <dsp:spPr>
        <a:xfrm>
          <a:off x="0" y="2449773"/>
          <a:ext cx="6266011" cy="0"/>
        </a:xfrm>
        <a:prstGeom prst="line">
          <a:avLst/>
        </a:prstGeom>
        <a:gradFill rotWithShape="0">
          <a:gsLst>
            <a:gs pos="0">
              <a:schemeClr val="accent2">
                <a:hueOff val="-426035"/>
                <a:satOff val="-3521"/>
                <a:lumOff val="-7529"/>
                <a:alphaOff val="0"/>
                <a:tint val="96000"/>
                <a:lumMod val="104000"/>
              </a:schemeClr>
            </a:gs>
            <a:gs pos="100000">
              <a:schemeClr val="accent2">
                <a:hueOff val="-426035"/>
                <a:satOff val="-3521"/>
                <a:lumOff val="-7529"/>
                <a:alphaOff val="0"/>
                <a:shade val="90000"/>
                <a:lumMod val="90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426035"/>
              <a:satOff val="-3521"/>
              <a:lumOff val="-7529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02FAEFE-F7B7-4361-84DC-972ECBBB17C8}">
      <dsp:nvSpPr>
        <dsp:cNvPr id="0" name=""/>
        <dsp:cNvSpPr/>
      </dsp:nvSpPr>
      <dsp:spPr>
        <a:xfrm>
          <a:off x="0" y="2449773"/>
          <a:ext cx="6266011" cy="81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How to find </a:t>
          </a:r>
          <a:r>
            <a:rPr lang="en-US" sz="2400" kern="1200"/>
            <a:t>exports for functionality</a:t>
          </a:r>
          <a:endParaRPr lang="en-US" sz="2400" kern="1200" dirty="0"/>
        </a:p>
      </dsp:txBody>
      <dsp:txXfrm>
        <a:off x="0" y="2449773"/>
        <a:ext cx="6266011" cy="815793"/>
      </dsp:txXfrm>
    </dsp:sp>
    <dsp:sp modelId="{E5D23648-19A3-4E84-9CA4-01D983739421}">
      <dsp:nvSpPr>
        <dsp:cNvPr id="0" name=""/>
        <dsp:cNvSpPr/>
      </dsp:nvSpPr>
      <dsp:spPr>
        <a:xfrm>
          <a:off x="0" y="3265567"/>
          <a:ext cx="6266011" cy="0"/>
        </a:xfrm>
        <a:prstGeom prst="line">
          <a:avLst/>
        </a:prstGeom>
        <a:gradFill rotWithShape="0">
          <a:gsLst>
            <a:gs pos="0">
              <a:schemeClr val="accent2">
                <a:hueOff val="-568047"/>
                <a:satOff val="-4694"/>
                <a:lumOff val="-10039"/>
                <a:alphaOff val="0"/>
                <a:tint val="96000"/>
                <a:lumMod val="104000"/>
              </a:schemeClr>
            </a:gs>
            <a:gs pos="100000">
              <a:schemeClr val="accent2">
                <a:hueOff val="-568047"/>
                <a:satOff val="-4694"/>
                <a:lumOff val="-10039"/>
                <a:alphaOff val="0"/>
                <a:shade val="90000"/>
                <a:lumMod val="90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568047"/>
              <a:satOff val="-4694"/>
              <a:lumOff val="-10039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E425B2-08C6-42EC-A8D9-9E185D418C0A}">
      <dsp:nvSpPr>
        <dsp:cNvPr id="0" name=""/>
        <dsp:cNvSpPr/>
      </dsp:nvSpPr>
      <dsp:spPr>
        <a:xfrm>
          <a:off x="0" y="3265567"/>
          <a:ext cx="6266011" cy="81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Writing DLL Exports in C#</a:t>
          </a:r>
        </a:p>
      </dsp:txBody>
      <dsp:txXfrm>
        <a:off x="0" y="3265567"/>
        <a:ext cx="6266011" cy="815793"/>
      </dsp:txXfrm>
    </dsp:sp>
    <dsp:sp modelId="{5A9E8776-DAB7-410C-81E9-9DB03E19EAB2}">
      <dsp:nvSpPr>
        <dsp:cNvPr id="0" name=""/>
        <dsp:cNvSpPr/>
      </dsp:nvSpPr>
      <dsp:spPr>
        <a:xfrm>
          <a:off x="0" y="4081360"/>
          <a:ext cx="6266011" cy="0"/>
        </a:xfrm>
        <a:prstGeom prst="line">
          <a:avLst/>
        </a:prstGeom>
        <a:gradFill rotWithShape="0">
          <a:gsLst>
            <a:gs pos="0">
              <a:schemeClr val="accent2">
                <a:hueOff val="-710059"/>
                <a:satOff val="-5868"/>
                <a:lumOff val="-12549"/>
                <a:alphaOff val="0"/>
                <a:tint val="96000"/>
                <a:lumMod val="104000"/>
              </a:schemeClr>
            </a:gs>
            <a:gs pos="100000">
              <a:schemeClr val="accent2">
                <a:hueOff val="-710059"/>
                <a:satOff val="-5868"/>
                <a:lumOff val="-12549"/>
                <a:alphaOff val="0"/>
                <a:shade val="90000"/>
                <a:lumMod val="90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710059"/>
              <a:satOff val="-5868"/>
              <a:lumOff val="-12549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CF12B8-79CA-4986-9F2D-1682718FB21A}">
      <dsp:nvSpPr>
        <dsp:cNvPr id="0" name=""/>
        <dsp:cNvSpPr/>
      </dsp:nvSpPr>
      <dsp:spPr>
        <a:xfrm>
          <a:off x="0" y="4081360"/>
          <a:ext cx="6266011" cy="81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Tools that will do these things for you</a:t>
          </a:r>
        </a:p>
      </dsp:txBody>
      <dsp:txXfrm>
        <a:off x="0" y="4081360"/>
        <a:ext cx="6266011" cy="815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793D9-2A53-4642-9C5E-E6A3FDA5C23F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44D7B4-A9BA-40C6-B0E4-B04FA1F49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157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4D7B4-A9BA-40C6-B0E4-B04FA1F498E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24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4D7B4-A9BA-40C6-B0E4-B04FA1F498E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26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4D7B4-A9BA-40C6-B0E4-B04FA1F498E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249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4D7B4-A9BA-40C6-B0E4-B04FA1F498E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501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4D7B4-A9BA-40C6-B0E4-B04FA1F498E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6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4D7B4-A9BA-40C6-B0E4-B04FA1F498E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82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4D7B4-A9BA-40C6-B0E4-B04FA1F498E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682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4D7B4-A9BA-40C6-B0E4-B04FA1F498E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243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4D7B4-A9BA-40C6-B0E4-B04FA1F498E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122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4D7B4-A9BA-40C6-B0E4-B04FA1F498E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256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4D7B4-A9BA-40C6-B0E4-B04FA1F498E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600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906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00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919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021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965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62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376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5132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845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6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33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11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800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6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03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083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393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C1E1FAD-7351-4908-963A-08EA8E4AB7A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214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ptiv/Freez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aryLobermier" TargetMode="External"/><Relationship Id="rId2" Type="http://schemas.openxmlformats.org/officeDocument/2006/relationships/hyperlink" Target="https://www.linkedin.com/in/garylobermie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ybereason.com/blog/threat-analysis-report-dll-side-loading-widely-abused#:~:text=The%20DLL%20Side%2DLoading%20Technique,privilege%20escalation%2C%20and%20defense%20evasion." TargetMode="External"/><Relationship Id="rId5" Type="http://schemas.openxmlformats.org/officeDocument/2006/relationships/hyperlink" Target="https://hijacklibs.net/" TargetMode="External"/><Relationship Id="rId4" Type="http://schemas.openxmlformats.org/officeDocument/2006/relationships/hyperlink" Target="https://www.mandiant.com/resources/blog/abusing-dll-misconfiguration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hyperlink" Target="https://developer.microsoft.com/en-us/windows/downloads/windows-sdk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eon laser lights aligned to form a triangle">
            <a:extLst>
              <a:ext uri="{FF2B5EF4-FFF2-40B4-BE49-F238E27FC236}">
                <a16:creationId xmlns:a16="http://schemas.microsoft.com/office/drawing/2014/main" id="{D9B75D0B-7586-3FCB-4605-52B85CB569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</a:blip>
          <a:srcRect t="8365" b="163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979ECE-5918-4550-92E8-EF86F680C6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>
            <a:normAutofit/>
          </a:bodyPr>
          <a:lstStyle/>
          <a:p>
            <a:r>
              <a:rPr lang="en-US"/>
              <a:t>Bypass EDR by DLL Sideloading in C#</a:t>
            </a:r>
          </a:p>
        </p:txBody>
      </p:sp>
    </p:spTree>
    <p:extLst>
      <p:ext uri="{BB962C8B-B14F-4D97-AF65-F5344CB8AC3E}">
        <p14:creationId xmlns:p14="http://schemas.microsoft.com/office/powerpoint/2010/main" val="1190379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12D25-DF98-7CE5-0288-1D835C34D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C# DLL - Same Functions – No Exports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65853B-82AB-D205-F680-BD22FBC2B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43" y="1493108"/>
            <a:ext cx="5235394" cy="47552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14687A-0801-9986-E6FA-5833F9A3C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3366" y="1701197"/>
            <a:ext cx="4054191" cy="412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49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7EB69-3FC0-574E-4F53-AE0419528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C# DLL - Manually Exporting Methods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FAF701-E58F-3E40-D977-82C816C54A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7782" y="1875160"/>
            <a:ext cx="4938188" cy="39246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36379E-43D1-3E3D-660F-C65262E08F13}"/>
              </a:ext>
            </a:extLst>
          </p:cNvPr>
          <p:cNvSpPr txBox="1"/>
          <p:nvPr/>
        </p:nvSpPr>
        <p:spPr>
          <a:xfrm>
            <a:off x="6090676" y="1875160"/>
            <a:ext cx="5463542" cy="1324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70000"/>
              </a:lnSpc>
              <a:spcBef>
                <a:spcPct val="20000"/>
              </a:spcBef>
              <a:spcAft>
                <a:spcPts val="600"/>
              </a:spcAft>
              <a:buClr>
                <a:srgbClr val="FEB441"/>
              </a:buClr>
              <a:buSzPct val="70000"/>
              <a:buFont typeface="Wingdings 2" panose="05020102010507070707" pitchFamily="18" charset="2"/>
              <a:buChar char=""/>
            </a:pPr>
            <a:r>
              <a:rPr lang="en-US" sz="19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chemeClr val="tx2"/>
                </a:solidFill>
              </a:rPr>
              <a:t>Use an IL Disassembler 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spcAft>
                <a:spcPts val="600"/>
              </a:spcAft>
              <a:buClr>
                <a:srgbClr val="FEB441"/>
              </a:buClr>
              <a:buSzPct val="70000"/>
              <a:buFont typeface="Wingdings 2" panose="05020102010507070707" pitchFamily="18" charset="2"/>
              <a:buChar char=""/>
            </a:pPr>
            <a:r>
              <a:rPr lang="en-US" sz="19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chemeClr val="tx2"/>
                </a:solidFill>
              </a:rPr>
              <a:t>We see our methods inside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spcAft>
                <a:spcPts val="600"/>
              </a:spcAft>
              <a:buClr>
                <a:srgbClr val="FEB441"/>
              </a:buClr>
              <a:buSzPct val="70000"/>
              <a:buFont typeface="Wingdings 2" panose="05020102010507070707" pitchFamily="18" charset="2"/>
              <a:buChar char=""/>
            </a:pPr>
            <a:r>
              <a:rPr lang="en-US" sz="19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chemeClr val="tx2"/>
                </a:solidFill>
              </a:rPr>
              <a:t>If we add our own “export” descriptor </a:t>
            </a:r>
          </a:p>
          <a:p>
            <a:pPr marL="800100" lvl="1" indent="-342900">
              <a:lnSpc>
                <a:spcPct val="70000"/>
              </a:lnSpc>
              <a:spcBef>
                <a:spcPct val="20000"/>
              </a:spcBef>
              <a:spcAft>
                <a:spcPts val="600"/>
              </a:spcAft>
              <a:buClr>
                <a:srgbClr val="FEB441"/>
              </a:buClr>
              <a:buSzPct val="70000"/>
              <a:buFont typeface="Wingdings 2" panose="05020102010507070707" pitchFamily="18" charset="2"/>
              <a:buChar char=""/>
            </a:pPr>
            <a:r>
              <a:rPr lang="en-US" sz="19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chemeClr val="tx2"/>
                </a:solidFill>
              </a:rPr>
              <a:t>re-assemble…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B9472E-DB7D-1305-0CEC-9FEE55784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0719" y="3379756"/>
            <a:ext cx="4756299" cy="2286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AD817D-34D8-4A43-CB6F-77DB9833CE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0719" y="5799800"/>
            <a:ext cx="4343776" cy="2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2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750C9-11B3-C09F-B656-29A8668F8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C# DLL Exported Function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09F370-7764-4E59-3115-1BC72C7BAC23}"/>
              </a:ext>
            </a:extLst>
          </p:cNvPr>
          <p:cNvSpPr txBox="1"/>
          <p:nvPr/>
        </p:nvSpPr>
        <p:spPr>
          <a:xfrm>
            <a:off x="913795" y="1732450"/>
            <a:ext cx="4823814" cy="20758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rgbClr val="95EDFD"/>
              </a:buClr>
              <a:buSzPct val="70000"/>
              <a:buFont typeface="Wingdings 2" charset="2"/>
              <a:buChar char="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Still a .NET Assembly of course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rgbClr val="95EDFD"/>
              </a:buClr>
              <a:buSzPct val="70000"/>
              <a:buFont typeface="Wingdings 2" charset="2"/>
              <a:buChar char="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Now we have an export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rgbClr val="95EDFD"/>
              </a:buClr>
              <a:buSzPct val="70000"/>
              <a:buFont typeface="Wingdings 2" charset="2"/>
            </a:pP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611C5F-54F2-5434-2089-BC7D7126C9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7234" y="1979526"/>
            <a:ext cx="6341671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7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2CA3E-3D74-7B9B-7C3A-544F2CE86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C# - </a:t>
            </a:r>
            <a:r>
              <a:rPr lang="en-US" dirty="0" err="1"/>
              <a:t>DLLExport</a:t>
            </a:r>
            <a:r>
              <a:rPr lang="en-US" dirty="0"/>
              <a:t> </a:t>
            </a:r>
            <a:r>
              <a:rPr lang="en-US" dirty="0" err="1"/>
              <a:t>Nuget</a:t>
            </a:r>
            <a:r>
              <a:rPr lang="en-US" dirty="0"/>
              <a:t> Package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3136C9-6B53-7814-C708-070FCEEF70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35563"/>
          <a:stretch/>
        </p:blipFill>
        <p:spPr>
          <a:xfrm>
            <a:off x="1121191" y="1690581"/>
            <a:ext cx="4969485" cy="27434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BEDA5A-FD63-DBB6-4A1F-C290F1AD7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2544" y="1615038"/>
            <a:ext cx="4374259" cy="463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73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8B2E6-219A-CD0C-DF63-D261433D7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Oleview</a:t>
            </a:r>
            <a:r>
              <a:rPr lang="en-US" dirty="0"/>
              <a:t> PoC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9B976E-34E4-066B-26A1-F3C5134A1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6323" y="1901750"/>
            <a:ext cx="3093988" cy="320068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BEE744-C74E-B923-CF2C-0337AF88B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6838" y="2699168"/>
            <a:ext cx="3025402" cy="32006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93F8CC7-2CDB-8E04-472F-999BE3359525}"/>
              </a:ext>
            </a:extLst>
          </p:cNvPr>
          <p:cNvSpPr txBox="1"/>
          <p:nvPr/>
        </p:nvSpPr>
        <p:spPr>
          <a:xfrm>
            <a:off x="7039480" y="2063409"/>
            <a:ext cx="3366197" cy="174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rgbClr val="95EDFD"/>
              </a:buClr>
              <a:buSzPct val="70000"/>
              <a:buFont typeface="Wingdings 2" charset="2"/>
              <a:buChar char="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Double click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oleview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285750" lvl="1" indent="-285750">
              <a:spcBef>
                <a:spcPct val="20000"/>
              </a:spcBef>
              <a:spcAft>
                <a:spcPts val="600"/>
              </a:spcAft>
              <a:buClr>
                <a:srgbClr val="95EDFD"/>
              </a:buClr>
              <a:buSzPct val="70000"/>
              <a:buFont typeface="Wingdings 2" charset="2"/>
              <a:buChar char="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Finds the adjacent iviewers.dll </a:t>
            </a:r>
          </a:p>
          <a:p>
            <a:pPr marL="285750" lvl="1" indent="-285750">
              <a:spcBef>
                <a:spcPct val="20000"/>
              </a:spcBef>
              <a:spcAft>
                <a:spcPts val="600"/>
              </a:spcAft>
              <a:buClr>
                <a:srgbClr val="95EDFD"/>
              </a:buClr>
              <a:buSzPct val="70000"/>
              <a:buFont typeface="Wingdings 2" charset="2"/>
              <a:buChar char="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Loads our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msfvenom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MsgBox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5692D0-8E6D-B382-104E-DAAAFDA35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317" y="3570135"/>
            <a:ext cx="1225057" cy="107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6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B732A-9497-4184-98AF-1E84FC366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6" y="609600"/>
            <a:ext cx="5168052" cy="1117600"/>
          </a:xfrm>
        </p:spPr>
        <p:txBody>
          <a:bodyPr>
            <a:normAutofit/>
          </a:bodyPr>
          <a:lstStyle/>
          <a:p>
            <a:r>
              <a:rPr lang="en-US" dirty="0"/>
              <a:t>Why would this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C37F6-9875-4736-8710-04D4A8794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6" y="1828800"/>
            <a:ext cx="5168052" cy="3962400"/>
          </a:xfrm>
          <a:effectLst/>
        </p:spPr>
        <p:txBody>
          <a:bodyPr>
            <a:normAutofit/>
          </a:bodyPr>
          <a:lstStyle/>
          <a:p>
            <a:pPr>
              <a:buClr>
                <a:srgbClr val="E45B39"/>
              </a:buClr>
            </a:pPr>
            <a:r>
              <a:rPr lang="en-US" dirty="0">
                <a:effectLst/>
              </a:rPr>
              <a:t>Just because we created an export?</a:t>
            </a:r>
          </a:p>
          <a:p>
            <a:pPr lvl="1">
              <a:buClr>
                <a:srgbClr val="E45B39"/>
              </a:buClr>
            </a:pPr>
            <a:r>
              <a:rPr lang="en-US" dirty="0">
                <a:effectLst/>
              </a:rPr>
              <a:t>Why would unmanaged machine code know how to execute bytecode? </a:t>
            </a:r>
          </a:p>
          <a:p>
            <a:pPr lvl="1">
              <a:buClr>
                <a:srgbClr val="E45B39"/>
              </a:buClr>
            </a:pPr>
            <a:r>
              <a:rPr lang="en-US" dirty="0">
                <a:effectLst/>
              </a:rPr>
              <a:t>Machine code doesn’t know anything about bytecode or the CLR</a:t>
            </a:r>
          </a:p>
          <a:p>
            <a:pPr>
              <a:buClr>
                <a:srgbClr val="E45B39"/>
              </a:buClr>
            </a:pPr>
            <a:r>
              <a:rPr lang="en-US" dirty="0">
                <a:effectLst/>
              </a:rPr>
              <a:t>Hola, mi </a:t>
            </a:r>
            <a:r>
              <a:rPr lang="en-US" dirty="0" err="1">
                <a:effectLst/>
              </a:rPr>
              <a:t>nombre</a:t>
            </a:r>
            <a:r>
              <a:rPr lang="en-US" dirty="0">
                <a:effectLst/>
              </a:rPr>
              <a:t> is Gary.</a:t>
            </a:r>
          </a:p>
          <a:p>
            <a:pPr lvl="1">
              <a:buClr>
                <a:srgbClr val="E45B39"/>
              </a:buClr>
            </a:pPr>
            <a:r>
              <a:rPr lang="en-US" dirty="0">
                <a:effectLst/>
              </a:rPr>
              <a:t>This is </a:t>
            </a:r>
            <a:r>
              <a:rPr lang="en-US" dirty="0" err="1">
                <a:effectLst/>
              </a:rPr>
              <a:t>kinda</a:t>
            </a:r>
            <a:r>
              <a:rPr lang="en-US" dirty="0">
                <a:effectLst/>
              </a:rPr>
              <a:t> what happens.</a:t>
            </a:r>
          </a:p>
          <a:p>
            <a:pPr lvl="1">
              <a:buClr>
                <a:srgbClr val="E45B39"/>
              </a:buClr>
            </a:pPr>
            <a:r>
              <a:rPr lang="en-US" dirty="0">
                <a:effectLst/>
              </a:rPr>
              <a:t>OS recognizes, “Hey isn’t that bytecode?”</a:t>
            </a:r>
          </a:p>
          <a:p>
            <a:pPr lvl="2">
              <a:buClr>
                <a:srgbClr val="E45B39"/>
              </a:buClr>
            </a:pPr>
            <a:r>
              <a:rPr lang="en-US" dirty="0">
                <a:effectLst/>
              </a:rPr>
              <a:t>Auto loads the CLR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15A1844-5CB8-438B-B90E-EF2A51CF8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6586695" y="1"/>
            <a:ext cx="5605305" cy="6858000"/>
          </a:xfrm>
          <a:prstGeom prst="rect">
            <a:avLst/>
          </a:prstGeom>
        </p:spPr>
      </p:pic>
      <p:pic>
        <p:nvPicPr>
          <p:cNvPr id="6" name="Content Placeholder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6169F9F-CEB2-158C-8109-1DBE27D44E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5386" y="609601"/>
            <a:ext cx="3733680" cy="25071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4AE496-CA65-E7EB-B386-A4E3C46B92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6676" y="3277626"/>
            <a:ext cx="3791101" cy="25071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7AC98-93B5-1D77-BC82-58398978DF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5081" y="3587822"/>
            <a:ext cx="1568531" cy="137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52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3EDBC-C37B-40FA-A7EC-B9E6E190F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7906820" cy="970450"/>
          </a:xfrm>
        </p:spPr>
        <p:txBody>
          <a:bodyPr/>
          <a:lstStyle/>
          <a:p>
            <a:r>
              <a:rPr lang="en-US" dirty="0"/>
              <a:t>Cool, but I don’t write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F3965-781D-4722-884E-E7C06A181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131" y="1551474"/>
            <a:ext cx="7191283" cy="4515951"/>
          </a:xfrm>
          <a:effectLst/>
        </p:spPr>
        <p:txBody>
          <a:bodyPr/>
          <a:lstStyle/>
          <a:p>
            <a:r>
              <a:rPr lang="en-US" dirty="0">
                <a:effectLst/>
              </a:rPr>
              <a:t>Under the hood, that’s how it works </a:t>
            </a:r>
          </a:p>
          <a:p>
            <a:pPr lvl="1"/>
            <a:r>
              <a:rPr lang="en-US" dirty="0">
                <a:effectLst/>
              </a:rPr>
              <a:t>There are toolkits that do this for you. </a:t>
            </a:r>
          </a:p>
          <a:p>
            <a:pPr lvl="1"/>
            <a:r>
              <a:rPr lang="en-US" dirty="0">
                <a:effectLst/>
              </a:rPr>
              <a:t>Optiv “Freeze” - </a:t>
            </a:r>
            <a:r>
              <a:rPr lang="en-US" dirty="0" err="1">
                <a:effectLst/>
              </a:rPr>
              <a:t>github</a:t>
            </a:r>
            <a:endParaRPr lang="en-US" dirty="0">
              <a:effectLst/>
            </a:endParaRPr>
          </a:p>
          <a:p>
            <a:pPr lvl="1"/>
            <a:r>
              <a:rPr lang="en-US" dirty="0">
                <a:effectLst/>
              </a:rPr>
              <a:t>Tell it to create a DLL named iviewers.dll with the export “whatever” and use shellcode from </a:t>
            </a:r>
            <a:r>
              <a:rPr lang="en-US" dirty="0" err="1">
                <a:effectLst/>
              </a:rPr>
              <a:t>MSFVenom</a:t>
            </a:r>
            <a:endParaRPr lang="en-US" dirty="0">
              <a:effectLst/>
            </a:endParaRPr>
          </a:p>
          <a:p>
            <a:pPr lvl="2"/>
            <a:r>
              <a:rPr lang="en-US" dirty="0">
                <a:effectLst/>
              </a:rPr>
              <a:t>Creates AES encrypted shellcode in a </a:t>
            </a:r>
            <a:r>
              <a:rPr lang="en-US" dirty="0" err="1">
                <a:effectLst/>
              </a:rPr>
              <a:t>dll</a:t>
            </a:r>
            <a:r>
              <a:rPr lang="en-US" dirty="0">
                <a:effectLst/>
              </a:rPr>
              <a:t> format for you. </a:t>
            </a:r>
          </a:p>
          <a:p>
            <a:pPr lvl="2"/>
            <a:r>
              <a:rPr lang="en-US" dirty="0">
                <a:effectLst/>
              </a:rPr>
              <a:t>Current pull request has a feature that allows you to create multiple DLL Exports</a:t>
            </a:r>
          </a:p>
          <a:p>
            <a:pPr marL="36900" indent="0">
              <a:buNone/>
            </a:pPr>
            <a:endParaRPr lang="en-US" dirty="0">
              <a:effectLst/>
            </a:endParaRPr>
          </a:p>
          <a:p>
            <a:pPr marL="36900" indent="0">
              <a:buNone/>
            </a:pPr>
            <a:r>
              <a:rPr lang="en-US" dirty="0"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https://github.com/optiv/Freeze</a:t>
            </a:r>
            <a:endParaRPr lang="en-US" dirty="0">
              <a:effectLst/>
            </a:endParaRPr>
          </a:p>
          <a:p>
            <a:pPr marL="36900" indent="0">
              <a:buNone/>
            </a:pPr>
            <a:endParaRPr lang="en-US" dirty="0">
              <a:effectLst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CA70F51-DF97-866B-9A27-1D547B6A4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414" y="790575"/>
            <a:ext cx="3810000" cy="5276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5917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AC0F4-E224-4D95-8C32-159B3FB88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900" y="643467"/>
            <a:ext cx="3946393" cy="1956298"/>
          </a:xfrm>
        </p:spPr>
        <p:txBody>
          <a:bodyPr>
            <a:normAutofit/>
          </a:bodyPr>
          <a:lstStyle/>
          <a:p>
            <a:pPr algn="l"/>
            <a:r>
              <a:rPr lang="en-US" sz="3600"/>
              <a:t>Didn’t this just break oleview?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9ED89-F38B-40AB-8E1B-8DDDFE2AB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6449" y="643466"/>
            <a:ext cx="8173844" cy="2785534"/>
          </a:xfrm>
          <a:effectLst/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Clr>
                <a:srgbClr val="F3C57D"/>
              </a:buClr>
            </a:pPr>
            <a:r>
              <a:rPr lang="en-US" sz="1800" dirty="0">
                <a:effectLst/>
              </a:rPr>
              <a:t>Yes, but we only wanted beacon execution</a:t>
            </a:r>
          </a:p>
          <a:p>
            <a:pPr>
              <a:lnSpc>
                <a:spcPct val="90000"/>
              </a:lnSpc>
              <a:buClr>
                <a:srgbClr val="F3C57D"/>
              </a:buClr>
            </a:pPr>
            <a:r>
              <a:rPr lang="en-US" sz="1800" dirty="0">
                <a:effectLst/>
              </a:rPr>
              <a:t>What if we wanted to maintain application functionality? --&gt; DLL Proxy. </a:t>
            </a:r>
          </a:p>
          <a:p>
            <a:pPr lvl="1">
              <a:lnSpc>
                <a:spcPct val="90000"/>
              </a:lnSpc>
              <a:buClr>
                <a:srgbClr val="F3C57D"/>
              </a:buClr>
            </a:pPr>
            <a:r>
              <a:rPr lang="en-US" dirty="0">
                <a:effectLst/>
              </a:rPr>
              <a:t>Concept is the same, create a DLL that exports the functionality </a:t>
            </a:r>
          </a:p>
          <a:p>
            <a:pPr lvl="1">
              <a:lnSpc>
                <a:spcPct val="90000"/>
              </a:lnSpc>
              <a:buClr>
                <a:srgbClr val="F3C57D"/>
              </a:buClr>
            </a:pPr>
            <a:r>
              <a:rPr lang="en-US" sz="1800" dirty="0">
                <a:effectLst/>
              </a:rPr>
              <a:t>Pass functions to the ACTUAL DLL, functionality is still present. </a:t>
            </a:r>
          </a:p>
          <a:p>
            <a:pPr lvl="2">
              <a:lnSpc>
                <a:spcPct val="90000"/>
              </a:lnSpc>
              <a:buClr>
                <a:srgbClr val="F3C57D"/>
              </a:buClr>
            </a:pPr>
            <a:r>
              <a:rPr lang="en-US" sz="1800" dirty="0">
                <a:effectLst/>
              </a:rPr>
              <a:t>App is proxying through our DLL, we can load shellcode, but proxy normal execution to a copy of the original DLL. </a:t>
            </a:r>
          </a:p>
          <a:p>
            <a:pPr lvl="1">
              <a:lnSpc>
                <a:spcPct val="90000"/>
              </a:lnSpc>
              <a:buClr>
                <a:srgbClr val="F3C57D"/>
              </a:buClr>
            </a:pPr>
            <a:r>
              <a:rPr lang="en-US" b="1" dirty="0" err="1">
                <a:effectLst/>
              </a:rPr>
              <a:t>SharpDLLProxy</a:t>
            </a:r>
            <a:r>
              <a:rPr lang="en-US" dirty="0">
                <a:effectLst/>
              </a:rPr>
              <a:t> - </a:t>
            </a:r>
            <a:r>
              <a:rPr lang="en-US" dirty="0" err="1">
                <a:effectLst/>
              </a:rPr>
              <a:t>github</a:t>
            </a:r>
            <a:r>
              <a:rPr lang="en-US" dirty="0">
                <a:effectLst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232496-4A5C-15F4-7CEB-89155F742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01" y="3562815"/>
            <a:ext cx="10534798" cy="31077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4B9438-2D3F-6DB3-F868-E835731D453E}"/>
              </a:ext>
            </a:extLst>
          </p:cNvPr>
          <p:cNvSpPr txBox="1"/>
          <p:nvPr/>
        </p:nvSpPr>
        <p:spPr>
          <a:xfrm>
            <a:off x="707900" y="6359805"/>
            <a:ext cx="10534798" cy="310776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300">
                <a:solidFill>
                  <a:srgbClr val="FFFFFF"/>
                </a:solidFill>
              </a:rPr>
              <a:t>https://github.com/Flangvik/SharpDllProxy</a:t>
            </a:r>
          </a:p>
        </p:txBody>
      </p:sp>
    </p:spTree>
    <p:extLst>
      <p:ext uri="{BB962C8B-B14F-4D97-AF65-F5344CB8AC3E}">
        <p14:creationId xmlns:p14="http://schemas.microsoft.com/office/powerpoint/2010/main" val="158236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8D2EE-7419-4C18-AE4A-DE19C5CDB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Blue Team</a:t>
            </a:r>
          </a:p>
        </p:txBody>
      </p:sp>
      <p:pic>
        <p:nvPicPr>
          <p:cNvPr id="1026" name="Picture 2" descr="SIMPSONS STOP HE'S ALREADY DEAD | Hilarious, Funny memes, Memes">
            <a:extLst>
              <a:ext uri="{FF2B5EF4-FFF2-40B4-BE49-F238E27FC236}">
                <a16:creationId xmlns:a16="http://schemas.microsoft.com/office/drawing/2014/main" id="{EE395A05-B7D6-8AC3-1AB0-3F5DCF6BFE3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289" y="2127812"/>
            <a:ext cx="4064000" cy="2933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E42AC9-70C5-C600-A597-9B42A247AB9A}"/>
              </a:ext>
            </a:extLst>
          </p:cNvPr>
          <p:cNvSpPr txBox="1"/>
          <p:nvPr/>
        </p:nvSpPr>
        <p:spPr>
          <a:xfrm>
            <a:off x="913794" y="1580049"/>
            <a:ext cx="6725495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spcAft>
                <a:spcPts val="600"/>
              </a:spcAft>
              <a:buClr>
                <a:srgbClr val="E45B39"/>
              </a:buClr>
              <a:buSzPct val="70000"/>
              <a:buFont typeface="Wingdings 2" panose="05020102010507070707" pitchFamily="18" charset="2"/>
              <a:buChar char="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If exe normally lives in System32, why would we call it from somewhere else </a:t>
            </a:r>
          </a:p>
          <a:p>
            <a:pPr marL="800100" lvl="1" indent="-342900">
              <a:spcBef>
                <a:spcPct val="20000"/>
              </a:spcBef>
              <a:spcAft>
                <a:spcPts val="600"/>
              </a:spcAft>
              <a:buClr>
                <a:srgbClr val="E45B39"/>
              </a:buClr>
              <a:buSzPct val="70000"/>
              <a:buFont typeface="Wingdings 2" panose="05020102010507070707" pitchFamily="18" charset="2"/>
              <a:buChar char="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Especially if there is an adjacent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dll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…</a:t>
            </a: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Clr>
                <a:srgbClr val="E45B39"/>
              </a:buClr>
              <a:buSzPct val="70000"/>
              <a:buFont typeface="Wingdings 2" panose="05020102010507070707" pitchFamily="18" charset="2"/>
              <a:buChar char="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MS Signed exe’s - good chance the loaded DLLs should also be MS Signed</a:t>
            </a: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Clr>
                <a:srgbClr val="E45B39"/>
              </a:buClr>
              <a:buSzPct val="70000"/>
              <a:buFont typeface="Wingdings 2" panose="05020102010507070707" pitchFamily="18" charset="2"/>
              <a:buChar char="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C# specific</a:t>
            </a:r>
          </a:p>
          <a:p>
            <a:pPr marL="800100" lvl="1" indent="-342900">
              <a:spcBef>
                <a:spcPct val="20000"/>
              </a:spcBef>
              <a:spcAft>
                <a:spcPts val="600"/>
              </a:spcAft>
              <a:buClr>
                <a:srgbClr val="E45B39"/>
              </a:buClr>
              <a:buSzPct val="70000"/>
              <a:buFont typeface="Wingdings 2" panose="05020102010507070707" pitchFamily="18" charset="2"/>
              <a:buChar char="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Does CLR.dll normally get loaded into that process?</a:t>
            </a:r>
          </a:p>
          <a:p>
            <a:pPr marL="1257300" lvl="2" indent="-342900">
              <a:spcBef>
                <a:spcPct val="20000"/>
              </a:spcBef>
              <a:spcAft>
                <a:spcPts val="600"/>
              </a:spcAft>
              <a:buClr>
                <a:srgbClr val="E45B39"/>
              </a:buClr>
              <a:buSzPct val="70000"/>
              <a:buFont typeface="Wingdings 2" panose="05020102010507070707" pitchFamily="18" charset="2"/>
              <a:buChar char="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If not, why is it now? </a:t>
            </a: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Clr>
                <a:srgbClr val="E45B39"/>
              </a:buClr>
              <a:buSzPct val="70000"/>
              <a:buFont typeface="Wingdings 2" panose="05020102010507070707" pitchFamily="18" charset="2"/>
              <a:buChar char="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Export Data, baseline where executables (exe name AND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originalFileName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) run from non-standard dirs.</a:t>
            </a:r>
          </a:p>
          <a:p>
            <a:pPr marL="800100" lvl="1" indent="-342900">
              <a:spcBef>
                <a:spcPct val="20000"/>
              </a:spcBef>
              <a:spcAft>
                <a:spcPts val="600"/>
              </a:spcAft>
              <a:buClr>
                <a:srgbClr val="E45B39"/>
              </a:buClr>
              <a:buSzPct val="70000"/>
              <a:buFont typeface="Wingdings 2" panose="05020102010507070707" pitchFamily="18" charset="2"/>
              <a:buChar char="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Do the same with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dlls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which is harder but can be reviewed with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imageload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events.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34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DC378-0CB2-FB96-A7C2-BEF287E58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98C05-E58E-708D-E226-77147A855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880624"/>
            <a:ext cx="10353762" cy="1910576"/>
          </a:xfrm>
        </p:spPr>
        <p:txBody>
          <a:bodyPr/>
          <a:lstStyle/>
          <a:p>
            <a:pPr marL="36900" indent="0" algn="ctr">
              <a:buNone/>
            </a:pPr>
            <a:r>
              <a:rPr lang="en-US" dirty="0"/>
              <a:t>Contact Information</a:t>
            </a:r>
          </a:p>
          <a:p>
            <a:pPr marL="36900" indent="0" algn="ctr">
              <a:buNone/>
            </a:pPr>
            <a:r>
              <a:rPr lang="en-US" dirty="0">
                <a:hlinkClick r:id="rId2"/>
              </a:rPr>
              <a:t>https://www.linkedin.com/in/garylobermier/</a:t>
            </a:r>
            <a:endParaRPr lang="en-US" dirty="0"/>
          </a:p>
          <a:p>
            <a:pPr marL="36900" indent="0" algn="ctr">
              <a:buNone/>
            </a:pPr>
            <a:r>
              <a:rPr lang="en-US" dirty="0">
                <a:hlinkClick r:id="rId3"/>
              </a:rPr>
              <a:t>https://twitter.com/GaryLobermier</a:t>
            </a:r>
            <a:endParaRPr lang="en-US" dirty="0"/>
          </a:p>
          <a:p>
            <a:pPr marL="3690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064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7BB0830-B07D-6B33-3AA9-402EAE329460}"/>
              </a:ext>
            </a:extLst>
          </p:cNvPr>
          <p:cNvSpPr txBox="1">
            <a:spLocks/>
          </p:cNvSpPr>
          <p:nvPr/>
        </p:nvSpPr>
        <p:spPr>
          <a:xfrm>
            <a:off x="3891777" y="3486027"/>
            <a:ext cx="4562050" cy="93301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6900">
              <a:spcBef>
                <a:spcPct val="20000"/>
              </a:spcBef>
              <a:spcAft>
                <a:spcPts val="600"/>
              </a:spcAft>
              <a:buClr>
                <a:srgbClr val="D6DC44"/>
              </a:buClr>
              <a:buSzPct val="70000"/>
            </a:pPr>
            <a:r>
              <a:rPr lang="en-US">
                <a:latin typeface="+mn-lt"/>
                <a:ea typeface="+mn-ea"/>
                <a:cs typeface="+mn-cs"/>
              </a:rPr>
              <a:t>Gary Lobermier</a:t>
            </a: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CC749C4-E5DC-799F-6FA9-B342B7BDFF08}"/>
              </a:ext>
            </a:extLst>
          </p:cNvPr>
          <p:cNvSpPr txBox="1">
            <a:spLocks/>
          </p:cNvSpPr>
          <p:nvPr/>
        </p:nvSpPr>
        <p:spPr>
          <a:xfrm>
            <a:off x="1524000" y="4432578"/>
            <a:ext cx="9144000" cy="62991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40000" lnSpcReduction="20000"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D6DC44"/>
              </a:buClr>
              <a:buNone/>
            </a:pPr>
            <a:r>
              <a:rPr lang="en-US" sz="4000" b="1" dirty="0"/>
              <a:t>Senior Adversarial Security Engineer</a:t>
            </a:r>
          </a:p>
          <a:p>
            <a:pPr marL="0" indent="0" algn="ctr">
              <a:buClr>
                <a:srgbClr val="D6DC44"/>
              </a:buClr>
              <a:buNone/>
            </a:pPr>
            <a:r>
              <a:rPr lang="en-US" sz="4000" dirty="0"/>
              <a:t>Northwestern Mutual </a:t>
            </a:r>
          </a:p>
        </p:txBody>
      </p:sp>
      <p:pic>
        <p:nvPicPr>
          <p:cNvPr id="6" name="Picture Placeholder 15">
            <a:extLst>
              <a:ext uri="{FF2B5EF4-FFF2-40B4-BE49-F238E27FC236}">
                <a16:creationId xmlns:a16="http://schemas.microsoft.com/office/drawing/2014/main" id="{FD857F14-5180-C978-8CD1-1BE872765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8" r="16998"/>
          <a:stretch/>
        </p:blipFill>
        <p:spPr>
          <a:xfrm>
            <a:off x="5022689" y="1160027"/>
            <a:ext cx="2146622" cy="23184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A13A2838-7719-4602-B34C-8B89C0C29F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32" r="83502" b="37011"/>
          <a:stretch/>
        </p:blipFill>
        <p:spPr>
          <a:xfrm>
            <a:off x="5841998" y="5275509"/>
            <a:ext cx="508001" cy="6299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C07511-EA48-FE08-8065-2E3650A78724}"/>
              </a:ext>
            </a:extLst>
          </p:cNvPr>
          <p:cNvSpPr txBox="1"/>
          <p:nvPr/>
        </p:nvSpPr>
        <p:spPr>
          <a:xfrm>
            <a:off x="7634513" y="1352583"/>
            <a:ext cx="424468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06000">
              <a:spcBef>
                <a:spcPct val="20000"/>
              </a:spcBef>
              <a:spcAft>
                <a:spcPts val="600"/>
              </a:spcAft>
              <a:buClr>
                <a:srgbClr val="D6DC44"/>
              </a:buClr>
              <a:buSzPct val="70000"/>
              <a:buFont typeface="Wingdings 2" charset="2"/>
              <a:buChar char="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</a:rPr>
              <a:t>Volunteer Computer Science Teacher</a:t>
            </a:r>
          </a:p>
          <a:p>
            <a:pPr marL="342900" indent="-306000">
              <a:spcBef>
                <a:spcPct val="20000"/>
              </a:spcBef>
              <a:spcAft>
                <a:spcPts val="600"/>
              </a:spcAft>
              <a:buClr>
                <a:srgbClr val="D6DC44"/>
              </a:buClr>
              <a:buSzPct val="70000"/>
              <a:buFont typeface="Wingdings 2" charset="2"/>
              <a:buChar char="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</a:rPr>
              <a:t>3D Printer hobbyist</a:t>
            </a:r>
          </a:p>
          <a:p>
            <a:pPr marL="342900" indent="-306000">
              <a:spcBef>
                <a:spcPct val="20000"/>
              </a:spcBef>
              <a:spcAft>
                <a:spcPts val="600"/>
              </a:spcAft>
              <a:buClr>
                <a:srgbClr val="D6DC44"/>
              </a:buClr>
              <a:buSzPct val="70000"/>
              <a:buFont typeface="Wingdings 2" charset="2"/>
              <a:buChar char="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</a:rPr>
              <a:t>Cat Dad #CatTax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54D126-D08E-E182-6C34-EC3BBC62E147}"/>
              </a:ext>
            </a:extLst>
          </p:cNvPr>
          <p:cNvSpPr txBox="1"/>
          <p:nvPr/>
        </p:nvSpPr>
        <p:spPr>
          <a:xfrm>
            <a:off x="937342" y="1366897"/>
            <a:ext cx="4244684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06000">
              <a:spcBef>
                <a:spcPct val="20000"/>
              </a:spcBef>
              <a:spcAft>
                <a:spcPts val="600"/>
              </a:spcAft>
              <a:buClr>
                <a:srgbClr val="D6DC44"/>
              </a:buClr>
              <a:buSzPct val="70000"/>
              <a:buFont typeface="Wingdings 2" charset="2"/>
              <a:buChar char="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</a:rPr>
              <a:t>Red Teamer</a:t>
            </a:r>
          </a:p>
          <a:p>
            <a:pPr marL="342900" indent="-306000">
              <a:spcBef>
                <a:spcPct val="20000"/>
              </a:spcBef>
              <a:spcAft>
                <a:spcPts val="600"/>
              </a:spcAft>
              <a:buClr>
                <a:srgbClr val="D6DC44"/>
              </a:buClr>
              <a:buSzPct val="70000"/>
              <a:buFont typeface="Wingdings 2" charset="2"/>
              <a:buChar char="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</a:rPr>
              <a:t>Penetration Tester</a:t>
            </a:r>
          </a:p>
          <a:p>
            <a:pPr marL="342900" indent="-306000">
              <a:spcBef>
                <a:spcPct val="20000"/>
              </a:spcBef>
              <a:spcAft>
                <a:spcPts val="600"/>
              </a:spcAft>
              <a:buClr>
                <a:srgbClr val="D6DC44"/>
              </a:buClr>
              <a:buSzPct val="70000"/>
              <a:buFont typeface="Wingdings 2" charset="2"/>
              <a:buChar char="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</a:rPr>
              <a:t>Musician</a:t>
            </a:r>
          </a:p>
          <a:p>
            <a:pPr marL="342900" indent="-306000">
              <a:spcBef>
                <a:spcPct val="20000"/>
              </a:spcBef>
              <a:spcAft>
                <a:spcPts val="600"/>
              </a:spcAft>
              <a:buClr>
                <a:srgbClr val="D6DC44"/>
              </a:buClr>
              <a:buSzPct val="70000"/>
              <a:buFont typeface="Wingdings 2" charset="2"/>
              <a:buChar char="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</a:rPr>
              <a:t>Class B #VanLife</a:t>
            </a:r>
          </a:p>
        </p:txBody>
      </p:sp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BD6B7A4-303A-F200-2229-0E0D85EA19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916" y="469306"/>
            <a:ext cx="1882167" cy="941084"/>
          </a:xfrm>
          <a:prstGeom prst="rect">
            <a:avLst/>
          </a:prstGeom>
        </p:spPr>
      </p:pic>
      <p:pic>
        <p:nvPicPr>
          <p:cNvPr id="11" name="Picture 10" descr="A cat climbing a tree&#10;&#10;Description automatically generated with low confidence">
            <a:extLst>
              <a:ext uri="{FF2B5EF4-FFF2-40B4-BE49-F238E27FC236}">
                <a16:creationId xmlns:a16="http://schemas.microsoft.com/office/drawing/2014/main" id="{883DD61F-BFBA-55B0-0C53-B0C7E654FC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381" y="3322802"/>
            <a:ext cx="2049236" cy="2732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A picture containing tree, outdoor, grass, truck&#10;&#10;Description automatically generated">
            <a:extLst>
              <a:ext uri="{FF2B5EF4-FFF2-40B4-BE49-F238E27FC236}">
                <a16:creationId xmlns:a16="http://schemas.microsoft.com/office/drawing/2014/main" id="{34888F60-E3ED-8126-E619-7C35ED5EED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99" y="3322802"/>
            <a:ext cx="2766927" cy="2074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99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19DB8-76F6-40C4-B50D-20835902F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743" y="609599"/>
            <a:ext cx="3413156" cy="5273675"/>
          </a:xfrm>
        </p:spPr>
        <p:txBody>
          <a:bodyPr>
            <a:normAutofit/>
          </a:bodyPr>
          <a:lstStyle/>
          <a:p>
            <a:r>
              <a:rPr lang="en-US" dirty="0"/>
              <a:t>Overview</a:t>
            </a:r>
          </a:p>
        </p:txBody>
      </p:sp>
      <p:pic>
        <p:nvPicPr>
          <p:cNvPr id="16" name="Picture 13">
            <a:extLst>
              <a:ext uri="{FF2B5EF4-FFF2-40B4-BE49-F238E27FC236}">
                <a16:creationId xmlns:a16="http://schemas.microsoft.com/office/drawing/2014/main" id="{82AABC82-C2D1-4340-A6DF-6E73DF06F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4639056" y="2"/>
            <a:ext cx="7552944" cy="6857998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DE4AB28-0615-D330-BCD5-EB52C84FD9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8983927"/>
              </p:ext>
            </p:extLst>
          </p:nvPr>
        </p:nvGraphicFramePr>
        <p:xfrm>
          <a:off x="5282521" y="709683"/>
          <a:ext cx="6266011" cy="4899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7540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36605-76A8-49FB-A58C-0BD844E3C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9472" y="609600"/>
            <a:ext cx="5844759" cy="9704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/>
              <a:t>What Do I Mean Bypass EDR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05F23C-C82E-4181-95EA-321F3D891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-10650" y="1"/>
            <a:ext cx="496669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6A2EE1-F7BD-AD72-ED44-CFE0EAF545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815" y="1115973"/>
            <a:ext cx="4003193" cy="41583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83202-CF5C-4A46-A511-1D4AB9E0A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9472" y="1828801"/>
            <a:ext cx="5844760" cy="3866048"/>
          </a:xfrm>
          <a:effectLst/>
        </p:spPr>
        <p:txBody>
          <a:bodyPr anchor="ctr">
            <a:normAutofit/>
          </a:bodyPr>
          <a:lstStyle/>
          <a:p>
            <a:pPr>
              <a:buClr>
                <a:srgbClr val="D6DC44"/>
              </a:buClr>
            </a:pPr>
            <a:r>
              <a:rPr lang="en-US" dirty="0">
                <a:effectLst/>
              </a:rPr>
              <a:t>Same source code shellcode runner</a:t>
            </a:r>
          </a:p>
          <a:p>
            <a:pPr lvl="1">
              <a:buClr>
                <a:srgbClr val="D6DC44"/>
              </a:buClr>
            </a:pPr>
            <a:r>
              <a:rPr lang="en-US" dirty="0">
                <a:effectLst/>
              </a:rPr>
              <a:t>Compiled as an EXE</a:t>
            </a:r>
          </a:p>
          <a:p>
            <a:pPr lvl="2">
              <a:buClr>
                <a:srgbClr val="D6DC44"/>
              </a:buClr>
            </a:pPr>
            <a:r>
              <a:rPr lang="en-US" dirty="0">
                <a:effectLst/>
              </a:rPr>
              <a:t>Nope, EDR tools ID and kill it</a:t>
            </a:r>
          </a:p>
          <a:p>
            <a:pPr lvl="1">
              <a:buClr>
                <a:srgbClr val="D6DC44"/>
              </a:buClr>
            </a:pPr>
            <a:r>
              <a:rPr lang="en-US" dirty="0">
                <a:effectLst/>
              </a:rPr>
              <a:t>Compiled as a DLL</a:t>
            </a:r>
          </a:p>
          <a:p>
            <a:pPr lvl="2">
              <a:buClr>
                <a:srgbClr val="D6DC44"/>
              </a:buClr>
            </a:pPr>
            <a:r>
              <a:rPr lang="en-US" dirty="0">
                <a:effectLst/>
              </a:rPr>
              <a:t>EDR says… sure why not</a:t>
            </a:r>
          </a:p>
          <a:p>
            <a:pPr>
              <a:buClr>
                <a:srgbClr val="D6DC44"/>
              </a:buClr>
            </a:pPr>
            <a:endParaRPr lang="en-US" dirty="0">
              <a:effectLst/>
            </a:endParaRPr>
          </a:p>
          <a:p>
            <a:pPr marL="36900" indent="0">
              <a:buClr>
                <a:srgbClr val="D6DC44"/>
              </a:buClr>
              <a:buNone/>
            </a:pPr>
            <a:r>
              <a:rPr lang="en-US" dirty="0">
                <a:effectLst/>
              </a:rPr>
              <a:t>Just need a way to load and execute my DLL now. </a:t>
            </a:r>
          </a:p>
        </p:txBody>
      </p:sp>
    </p:spTree>
    <p:extLst>
      <p:ext uri="{BB962C8B-B14F-4D97-AF65-F5344CB8AC3E}">
        <p14:creationId xmlns:p14="http://schemas.microsoft.com/office/powerpoint/2010/main" val="240760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D0A43-CA1C-4287-9B08-FF529D4E2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45720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100" dirty="0"/>
              <a:t>What is DLL Sideloading</a:t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B762C2B-21FD-4B3B-8ECE-42FD92A44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4" y="1732449"/>
            <a:ext cx="6756247" cy="4058751"/>
          </a:xfrm>
          <a:effectLst/>
        </p:spPr>
        <p:txBody>
          <a:bodyPr anchor="ctr">
            <a:normAutofit/>
          </a:bodyPr>
          <a:lstStyle/>
          <a:p>
            <a:pPr marL="36900" indent="0" algn="ctr">
              <a:lnSpc>
                <a:spcPct val="90000"/>
              </a:lnSpc>
              <a:buClr>
                <a:srgbClr val="FF6027"/>
              </a:buClr>
              <a:buNone/>
            </a:pPr>
            <a:r>
              <a:rPr lang="en-US" b="1" dirty="0">
                <a:effectLst/>
              </a:rPr>
              <a:t>Refers to an EXE that will load a DLL sitting alongside it</a:t>
            </a:r>
          </a:p>
          <a:p>
            <a:pPr>
              <a:lnSpc>
                <a:spcPct val="90000"/>
              </a:lnSpc>
              <a:buClr>
                <a:srgbClr val="FF6027"/>
              </a:buClr>
            </a:pPr>
            <a:r>
              <a:rPr lang="en-US" b="1" dirty="0">
                <a:effectLst/>
              </a:rPr>
              <a:t>What are we going to do?</a:t>
            </a:r>
          </a:p>
          <a:p>
            <a:pPr lvl="1">
              <a:lnSpc>
                <a:spcPct val="90000"/>
              </a:lnSpc>
              <a:buClr>
                <a:srgbClr val="FF6027"/>
              </a:buClr>
            </a:pPr>
            <a:r>
              <a:rPr lang="en-US" dirty="0">
                <a:effectLst/>
              </a:rPr>
              <a:t>Find a Microsoft Signed EXE that will ‘sideload’ DLLs</a:t>
            </a:r>
          </a:p>
          <a:p>
            <a:pPr lvl="1">
              <a:lnSpc>
                <a:spcPct val="90000"/>
              </a:lnSpc>
              <a:buClr>
                <a:srgbClr val="FF6027"/>
              </a:buClr>
            </a:pPr>
            <a:r>
              <a:rPr lang="en-US" dirty="0">
                <a:effectLst/>
              </a:rPr>
              <a:t>Place our DLL in the same directory to get execution through the </a:t>
            </a:r>
            <a:r>
              <a:rPr lang="en-US" dirty="0" err="1">
                <a:effectLst/>
              </a:rPr>
              <a:t>DigSig</a:t>
            </a:r>
            <a:r>
              <a:rPr lang="en-US" dirty="0">
                <a:effectLst/>
              </a:rPr>
              <a:t> binary. </a:t>
            </a:r>
          </a:p>
          <a:p>
            <a:pPr>
              <a:lnSpc>
                <a:spcPct val="90000"/>
              </a:lnSpc>
              <a:buClr>
                <a:srgbClr val="FF6027"/>
              </a:buClr>
            </a:pPr>
            <a:endParaRPr lang="en-US" sz="1800" dirty="0">
              <a:effectLst/>
            </a:endParaRPr>
          </a:p>
          <a:p>
            <a:pPr>
              <a:lnSpc>
                <a:spcPct val="90000"/>
              </a:lnSpc>
              <a:buClr>
                <a:srgbClr val="FF6027"/>
              </a:buClr>
            </a:pPr>
            <a:r>
              <a:rPr lang="en-US" b="1" dirty="0">
                <a:effectLst/>
              </a:rPr>
              <a:t>Conflated with DLL Search Order Hijacking</a:t>
            </a:r>
          </a:p>
          <a:p>
            <a:pPr lvl="1">
              <a:lnSpc>
                <a:spcPct val="90000"/>
              </a:lnSpc>
              <a:buClr>
                <a:srgbClr val="FF6027"/>
              </a:buClr>
            </a:pPr>
            <a:r>
              <a:rPr lang="en-US" dirty="0">
                <a:effectLst/>
              </a:rPr>
              <a:t>How do we get the search order hijack?</a:t>
            </a:r>
          </a:p>
          <a:p>
            <a:pPr lvl="1">
              <a:lnSpc>
                <a:spcPct val="90000"/>
              </a:lnSpc>
              <a:buClr>
                <a:srgbClr val="FF6027"/>
              </a:buClr>
            </a:pPr>
            <a:r>
              <a:rPr lang="en-US" dirty="0" err="1">
                <a:effectLst/>
              </a:rPr>
              <a:t>WinSxS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LoadLibrary</a:t>
            </a:r>
            <a:r>
              <a:rPr lang="en-US" dirty="0">
                <a:effectLst/>
              </a:rPr>
              <a:t>, … </a:t>
            </a:r>
          </a:p>
          <a:p>
            <a:pPr lvl="1">
              <a:lnSpc>
                <a:spcPct val="90000"/>
              </a:lnSpc>
              <a:buClr>
                <a:srgbClr val="FF6027"/>
              </a:buClr>
            </a:pPr>
            <a:r>
              <a:rPr lang="en-US" dirty="0">
                <a:effectLst/>
              </a:rPr>
              <a:t>Adjacent DLL gets executed</a:t>
            </a:r>
          </a:p>
          <a:p>
            <a:pPr lvl="1">
              <a:lnSpc>
                <a:spcPct val="90000"/>
              </a:lnSpc>
              <a:buClr>
                <a:srgbClr val="FF6027"/>
              </a:buClr>
            </a:pPr>
            <a:r>
              <a:rPr lang="en-US" sz="1600" dirty="0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Mandiant</a:t>
            </a:r>
            <a:r>
              <a:rPr lang="en-US" sz="1600" dirty="0">
                <a:effectLst/>
              </a:rPr>
              <a:t>, </a:t>
            </a:r>
            <a:r>
              <a:rPr lang="en-US" sz="1600" dirty="0"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hijacklibs.net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CyberReason</a:t>
            </a:r>
            <a:r>
              <a:rPr lang="en-US" sz="1600" dirty="0">
                <a:effectLst/>
              </a:rPr>
              <a:t> </a:t>
            </a:r>
          </a:p>
        </p:txBody>
      </p:sp>
      <p:pic>
        <p:nvPicPr>
          <p:cNvPr id="20" name="Picture 1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59612BE-D425-F42E-A6FF-95DF3220F16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195" r="13199"/>
          <a:stretch/>
        </p:blipFill>
        <p:spPr>
          <a:xfrm>
            <a:off x="7794158" y="2715904"/>
            <a:ext cx="3337855" cy="267492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4B6D04B-19D3-94C9-C052-01B53905817A}"/>
              </a:ext>
            </a:extLst>
          </p:cNvPr>
          <p:cNvSpPr txBox="1"/>
          <p:nvPr/>
        </p:nvSpPr>
        <p:spPr>
          <a:xfrm>
            <a:off x="4668245" y="830106"/>
            <a:ext cx="2844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Depends on who you ask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42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7C0C1-6048-458F-9649-4EFA02660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160" y="609599"/>
            <a:ext cx="5978072" cy="1104901"/>
          </a:xfrm>
        </p:spPr>
        <p:txBody>
          <a:bodyPr>
            <a:normAutofit/>
          </a:bodyPr>
          <a:lstStyle/>
          <a:p>
            <a:r>
              <a:rPr lang="en-US" dirty="0"/>
              <a:t>Finding a vulnerable EXE</a:t>
            </a:r>
          </a:p>
        </p:txBody>
      </p:sp>
      <p:pic>
        <p:nvPicPr>
          <p:cNvPr id="20" name="Picture 14">
            <a:extLst>
              <a:ext uri="{FF2B5EF4-FFF2-40B4-BE49-F238E27FC236}">
                <a16:creationId xmlns:a16="http://schemas.microsoft.com/office/drawing/2014/main" id="{0D78F8DF-3E28-42C3-B1C8-5A591036A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-10649" y="1"/>
            <a:ext cx="4690532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3CB975-89FB-22B3-BBCC-5E10CC6010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922" r="21704" b="3"/>
          <a:stretch/>
        </p:blipFill>
        <p:spPr>
          <a:xfrm>
            <a:off x="-10649" y="10"/>
            <a:ext cx="4571649" cy="42062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3B26C3-0D1D-8980-E0F5-AD07EE0EE2B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3" b="-1"/>
          <a:stretch/>
        </p:blipFill>
        <p:spPr>
          <a:xfrm>
            <a:off x="-10649" y="4322618"/>
            <a:ext cx="4571649" cy="253538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115FE-3BE1-41C4-9281-C1CE3FF65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6160" y="1828801"/>
            <a:ext cx="5978072" cy="3866048"/>
          </a:xfrm>
          <a:effectLst/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Clr>
                <a:srgbClr val="95F11F"/>
              </a:buClr>
            </a:pPr>
            <a:r>
              <a:rPr lang="en-US" dirty="0">
                <a:effectLst/>
              </a:rPr>
              <a:t>Get some signed binaries</a:t>
            </a:r>
          </a:p>
          <a:p>
            <a:pPr lvl="1">
              <a:lnSpc>
                <a:spcPct val="90000"/>
              </a:lnSpc>
              <a:buClr>
                <a:srgbClr val="95F11F"/>
              </a:buClr>
            </a:pPr>
            <a:r>
              <a:rPr lang="en-US" dirty="0">
                <a:effectLst/>
              </a:rPr>
              <a:t>I like the </a:t>
            </a:r>
            <a:r>
              <a:rPr lang="en-US" dirty="0">
                <a:effectLst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SDK </a:t>
            </a:r>
            <a:r>
              <a:rPr lang="en-US" dirty="0">
                <a:effectLst/>
              </a:rPr>
              <a:t>for signed EXEs </a:t>
            </a:r>
          </a:p>
          <a:p>
            <a:pPr>
              <a:lnSpc>
                <a:spcPct val="90000"/>
              </a:lnSpc>
              <a:buClr>
                <a:srgbClr val="95F11F"/>
              </a:buClr>
            </a:pPr>
            <a:r>
              <a:rPr lang="en-US" dirty="0">
                <a:effectLst/>
              </a:rPr>
              <a:t>Run EXE while watching </a:t>
            </a:r>
            <a:r>
              <a:rPr lang="en-US" dirty="0" err="1">
                <a:effectLst/>
              </a:rPr>
              <a:t>SysInternals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Procmon</a:t>
            </a:r>
            <a:endParaRPr lang="en-US" dirty="0">
              <a:effectLst/>
            </a:endParaRPr>
          </a:p>
          <a:p>
            <a:pPr lvl="1">
              <a:lnSpc>
                <a:spcPct val="90000"/>
              </a:lnSpc>
              <a:buClr>
                <a:srgbClr val="95F11F"/>
              </a:buClr>
            </a:pPr>
            <a:r>
              <a:rPr lang="en-US" dirty="0">
                <a:effectLst/>
              </a:rPr>
              <a:t>Check for .DLL  and result NOT FOUND</a:t>
            </a:r>
          </a:p>
          <a:p>
            <a:pPr lvl="1">
              <a:lnSpc>
                <a:spcPct val="90000"/>
              </a:lnSpc>
              <a:buClr>
                <a:srgbClr val="95F11F"/>
              </a:buClr>
            </a:pPr>
            <a:r>
              <a:rPr lang="en-US" dirty="0">
                <a:effectLst/>
              </a:rPr>
              <a:t>Or monitor C:\Temp\exe Location only </a:t>
            </a:r>
          </a:p>
          <a:p>
            <a:pPr lvl="1">
              <a:lnSpc>
                <a:spcPct val="90000"/>
              </a:lnSpc>
              <a:buClr>
                <a:srgbClr val="95F11F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90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A5523-A45C-8930-C78B-F2683578E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OleView.exe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1D9686-F210-72D8-E4FB-76DC1798E0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03259" y="3855623"/>
            <a:ext cx="3769057" cy="195135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132AC9-9A1F-997D-C202-67A9808BF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09" y="1908678"/>
            <a:ext cx="5536954" cy="38156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F80F39-F2D8-8DC0-3904-2A0246CF83BA}"/>
              </a:ext>
            </a:extLst>
          </p:cNvPr>
          <p:cNvSpPr txBox="1"/>
          <p:nvPr/>
        </p:nvSpPr>
        <p:spPr>
          <a:xfrm>
            <a:off x="7228765" y="2079048"/>
            <a:ext cx="457530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95F11F"/>
              </a:buClr>
              <a:buSzPct val="70000"/>
              <a:buFont typeface="Wingdings 2" panose="05020102010507070707" pitchFamily="18" charset="2"/>
              <a:buChar char="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Copy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oleview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to C:\temp\exes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95F11F"/>
              </a:buClr>
              <a:buSzPct val="70000"/>
              <a:buFont typeface="Wingdings 2" panose="05020102010507070707" pitchFamily="18" charset="2"/>
              <a:buChar char="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Monitor that directory only for NOT FOUND</a:t>
            </a:r>
          </a:p>
        </p:txBody>
      </p:sp>
    </p:spTree>
    <p:extLst>
      <p:ext uri="{BB962C8B-B14F-4D97-AF65-F5344CB8AC3E}">
        <p14:creationId xmlns:p14="http://schemas.microsoft.com/office/powerpoint/2010/main" val="377958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A8A37-874C-460C-98C5-B80F9CD6F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6" y="609600"/>
            <a:ext cx="5168052" cy="1117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/>
              <a:t>Inspecting the original DLL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64F4A-709E-4BDC-9A28-63DE176B3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6" y="1828800"/>
            <a:ext cx="5168052" cy="3962400"/>
          </a:xfrm>
          <a:effectLst/>
        </p:spPr>
        <p:txBody>
          <a:bodyPr>
            <a:normAutofit/>
          </a:bodyPr>
          <a:lstStyle/>
          <a:p>
            <a:pPr>
              <a:buClr>
                <a:srgbClr val="FFA500"/>
              </a:buClr>
            </a:pPr>
            <a:r>
              <a:rPr lang="en-US" dirty="0">
                <a:effectLst/>
              </a:rPr>
              <a:t>DLLs export functionality to a program</a:t>
            </a:r>
          </a:p>
          <a:p>
            <a:pPr>
              <a:buClr>
                <a:srgbClr val="FFA500"/>
              </a:buClr>
            </a:pPr>
            <a:r>
              <a:rPr lang="en-US" dirty="0">
                <a:effectLst/>
              </a:rPr>
              <a:t>Our exe expects certain functionality</a:t>
            </a:r>
          </a:p>
          <a:p>
            <a:pPr>
              <a:buClr>
                <a:srgbClr val="FFA500"/>
              </a:buClr>
            </a:pPr>
            <a:r>
              <a:rPr lang="en-US" dirty="0">
                <a:effectLst/>
              </a:rPr>
              <a:t>We can explore the Export Address Table in a DLL to know what functions it exports</a:t>
            </a:r>
          </a:p>
          <a:p>
            <a:pPr lvl="1">
              <a:buClr>
                <a:srgbClr val="FFA500"/>
              </a:buClr>
            </a:pPr>
            <a:r>
              <a:rPr lang="en-US" dirty="0">
                <a:effectLst/>
              </a:rPr>
              <a:t>CFF Explorer, PE-Bear, </a:t>
            </a:r>
            <a:r>
              <a:rPr lang="en-US" dirty="0" err="1">
                <a:effectLst/>
              </a:rPr>
              <a:t>objdump</a:t>
            </a:r>
            <a:endParaRPr lang="en-US" dirty="0">
              <a:effectLst/>
            </a:endParaRPr>
          </a:p>
        </p:txBody>
      </p:sp>
      <p:pic>
        <p:nvPicPr>
          <p:cNvPr id="14" name="Picture 11">
            <a:extLst>
              <a:ext uri="{FF2B5EF4-FFF2-40B4-BE49-F238E27FC236}">
                <a16:creationId xmlns:a16="http://schemas.microsoft.com/office/drawing/2014/main" id="{F15A1844-5CB8-438B-B90E-EF2A51CF8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6586695" y="1"/>
            <a:ext cx="560530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B0A472-AEFD-D9E2-7293-0805088AC4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6282" y="2541407"/>
            <a:ext cx="5210778" cy="38292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0211C4-36FF-94D0-5C84-ADAA19111C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1817" y="609600"/>
            <a:ext cx="4639708" cy="151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8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42301-A782-43A3-8D4D-F7A16D69F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>
            <a:normAutofit/>
          </a:bodyPr>
          <a:lstStyle/>
          <a:p>
            <a:r>
              <a:rPr lang="en-US">
                <a:ln>
                  <a:solidFill>
                    <a:srgbClr val="404040">
                      <a:alpha val="10000"/>
                    </a:srgbClr>
                  </a:solidFill>
                </a:ln>
              </a:rPr>
              <a:t>Writing a DLL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476E7-8EA0-4481-A122-88CA5024C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5546272" cy="4058751"/>
          </a:xfrm>
          <a:effectLst/>
        </p:spPr>
        <p:txBody>
          <a:bodyPr anchor="ctr">
            <a:normAutofit fontScale="92500" lnSpcReduction="20000"/>
          </a:bodyPr>
          <a:lstStyle/>
          <a:p>
            <a:pPr>
              <a:lnSpc>
                <a:spcPct val="90000"/>
              </a:lnSpc>
              <a:buClr>
                <a:srgbClr val="FEB441"/>
              </a:buClr>
            </a:pPr>
            <a:r>
              <a:rPr lang="en-US" dirty="0">
                <a:ln>
                  <a:solidFill>
                    <a:srgbClr val="404040">
                      <a:alpha val="10000"/>
                    </a:srgbClr>
                  </a:solidFill>
                </a:ln>
                <a:effectLst/>
              </a:rPr>
              <a:t>Example DLLs often written in C / C++</a:t>
            </a:r>
          </a:p>
          <a:p>
            <a:pPr lvl="1">
              <a:lnSpc>
                <a:spcPct val="90000"/>
              </a:lnSpc>
              <a:buClr>
                <a:srgbClr val="FEB441"/>
              </a:buClr>
            </a:pPr>
            <a:r>
              <a:rPr lang="en-US" dirty="0">
                <a:ln>
                  <a:solidFill>
                    <a:srgbClr val="404040">
                      <a:alpha val="10000"/>
                    </a:srgbClr>
                  </a:solidFill>
                </a:ln>
                <a:effectLst/>
              </a:rPr>
              <a:t>I like C#</a:t>
            </a:r>
          </a:p>
          <a:p>
            <a:pPr>
              <a:lnSpc>
                <a:spcPct val="90000"/>
              </a:lnSpc>
              <a:buClr>
                <a:srgbClr val="FEB441"/>
              </a:buClr>
            </a:pPr>
            <a:r>
              <a:rPr lang="en-US" dirty="0">
                <a:ln>
                  <a:solidFill>
                    <a:srgbClr val="404040">
                      <a:alpha val="10000"/>
                    </a:srgbClr>
                  </a:solidFill>
                </a:ln>
                <a:effectLst/>
              </a:rPr>
              <a:t>Machine code </a:t>
            </a:r>
          </a:p>
          <a:p>
            <a:pPr lvl="1">
              <a:lnSpc>
                <a:spcPct val="90000"/>
              </a:lnSpc>
              <a:buClr>
                <a:srgbClr val="FEB441"/>
              </a:buClr>
            </a:pPr>
            <a:r>
              <a:rPr lang="en-US" dirty="0">
                <a:ln>
                  <a:solidFill>
                    <a:srgbClr val="404040">
                      <a:alpha val="10000"/>
                    </a:srgbClr>
                  </a:solidFill>
                </a:ln>
                <a:effectLst/>
              </a:rPr>
              <a:t>Unmanaged Code, Native Code</a:t>
            </a:r>
          </a:p>
          <a:p>
            <a:pPr>
              <a:lnSpc>
                <a:spcPct val="90000"/>
              </a:lnSpc>
              <a:buClr>
                <a:srgbClr val="FEB441"/>
              </a:buClr>
            </a:pPr>
            <a:r>
              <a:rPr lang="en-US" dirty="0">
                <a:ln>
                  <a:solidFill>
                    <a:srgbClr val="404040">
                      <a:alpha val="10000"/>
                    </a:srgbClr>
                  </a:solidFill>
                </a:ln>
                <a:effectLst/>
              </a:rPr>
              <a:t>Byte Code </a:t>
            </a:r>
          </a:p>
          <a:p>
            <a:pPr lvl="1">
              <a:lnSpc>
                <a:spcPct val="90000"/>
              </a:lnSpc>
              <a:buClr>
                <a:srgbClr val="FEB441"/>
              </a:buClr>
            </a:pPr>
            <a:r>
              <a:rPr lang="en-US" dirty="0">
                <a:ln>
                  <a:solidFill>
                    <a:srgbClr val="404040">
                      <a:alpha val="10000"/>
                    </a:srgbClr>
                  </a:solidFill>
                </a:ln>
                <a:effectLst/>
              </a:rPr>
              <a:t>Managed Code, Intermediate Language </a:t>
            </a:r>
          </a:p>
          <a:p>
            <a:pPr lvl="1">
              <a:lnSpc>
                <a:spcPct val="90000"/>
              </a:lnSpc>
              <a:buClr>
                <a:srgbClr val="FEB441"/>
              </a:buClr>
            </a:pPr>
            <a:r>
              <a:rPr lang="en-US" dirty="0">
                <a:ln>
                  <a:solidFill>
                    <a:srgbClr val="404040">
                      <a:alpha val="10000"/>
                    </a:srgbClr>
                  </a:solidFill>
                </a:ln>
                <a:effectLst/>
              </a:rPr>
              <a:t>Requires CLR to translate to machine code</a:t>
            </a:r>
          </a:p>
          <a:p>
            <a:pPr>
              <a:lnSpc>
                <a:spcPct val="90000"/>
              </a:lnSpc>
              <a:buClr>
                <a:srgbClr val="FEB441"/>
              </a:buClr>
            </a:pPr>
            <a:r>
              <a:rPr lang="en-US" dirty="0">
                <a:ln>
                  <a:solidFill>
                    <a:srgbClr val="404040">
                      <a:alpha val="10000"/>
                    </a:srgbClr>
                  </a:solidFill>
                </a:ln>
                <a:effectLst/>
              </a:rPr>
              <a:t>The result? </a:t>
            </a:r>
          </a:p>
          <a:p>
            <a:pPr lvl="1">
              <a:lnSpc>
                <a:spcPct val="90000"/>
              </a:lnSpc>
              <a:buClr>
                <a:srgbClr val="FEB441"/>
              </a:buClr>
            </a:pPr>
            <a:r>
              <a:rPr lang="en-US" dirty="0">
                <a:ln>
                  <a:solidFill>
                    <a:srgbClr val="404040">
                      <a:alpha val="10000"/>
                    </a:srgbClr>
                  </a:solidFill>
                </a:ln>
                <a:effectLst/>
              </a:rPr>
              <a:t>Methods that we create in C# </a:t>
            </a:r>
            <a:r>
              <a:rPr lang="en-US" dirty="0" err="1">
                <a:ln>
                  <a:solidFill>
                    <a:srgbClr val="404040">
                      <a:alpha val="10000"/>
                    </a:srgbClr>
                  </a:solidFill>
                </a:ln>
                <a:effectLst/>
              </a:rPr>
              <a:t>dlls</a:t>
            </a:r>
            <a:r>
              <a:rPr lang="en-US" dirty="0">
                <a:ln>
                  <a:solidFill>
                    <a:srgbClr val="404040">
                      <a:alpha val="10000"/>
                    </a:srgbClr>
                  </a:solidFill>
                </a:ln>
                <a:effectLst/>
              </a:rPr>
              <a:t> won’t exist in the export address table.</a:t>
            </a:r>
          </a:p>
          <a:p>
            <a:pPr lvl="1">
              <a:lnSpc>
                <a:spcPct val="90000"/>
              </a:lnSpc>
              <a:buClr>
                <a:srgbClr val="FEB441"/>
              </a:buClr>
            </a:pPr>
            <a:r>
              <a:rPr lang="en-US" dirty="0">
                <a:ln>
                  <a:solidFill>
                    <a:srgbClr val="404040">
                      <a:alpha val="10000"/>
                    </a:srgbClr>
                  </a:solidFill>
                </a:ln>
                <a:effectLst/>
              </a:rPr>
              <a:t>Will applications be able to run the methods without entries in the EAT? </a:t>
            </a:r>
          </a:p>
          <a:p>
            <a:pPr lvl="1">
              <a:lnSpc>
                <a:spcPct val="90000"/>
              </a:lnSpc>
              <a:buClr>
                <a:srgbClr val="FEB441"/>
              </a:buClr>
            </a:pPr>
            <a:r>
              <a:rPr lang="en-US" dirty="0">
                <a:ln>
                  <a:solidFill>
                    <a:srgbClr val="404040">
                      <a:alpha val="10000"/>
                    </a:srgbClr>
                  </a:solidFill>
                </a:ln>
                <a:effectLst/>
              </a:rPr>
              <a:t>No, </a:t>
            </a:r>
            <a:r>
              <a:rPr lang="en-US" dirty="0" err="1">
                <a:ln>
                  <a:solidFill>
                    <a:srgbClr val="404040">
                      <a:alpha val="10000"/>
                    </a:srgbClr>
                  </a:solidFill>
                </a:ln>
                <a:effectLst/>
              </a:rPr>
              <a:t>oleview</a:t>
            </a:r>
            <a:r>
              <a:rPr lang="en-US" dirty="0">
                <a:ln>
                  <a:solidFill>
                    <a:srgbClr val="404040">
                      <a:alpha val="10000"/>
                    </a:srgbClr>
                  </a:solidFill>
                </a:ln>
                <a:effectLst/>
              </a:rPr>
              <a:t> will check for the exports and see that they are missing.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18180BE-B28A-B602-4029-BEA2D3E14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302" y="1732449"/>
            <a:ext cx="4889621" cy="229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97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Slate</Template>
  <TotalTime>8685</TotalTime>
  <Words>822</Words>
  <Application>Microsoft Office PowerPoint</Application>
  <PresentationFormat>Widescreen</PresentationFormat>
  <Paragraphs>127</Paragraphs>
  <Slides>19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Calisto MT</vt:lpstr>
      <vt:lpstr>Wingdings 2</vt:lpstr>
      <vt:lpstr>Slate</vt:lpstr>
      <vt:lpstr>Bypass EDR by DLL Sideloading in C#</vt:lpstr>
      <vt:lpstr>PowerPoint Presentation</vt:lpstr>
      <vt:lpstr>Overview</vt:lpstr>
      <vt:lpstr>What Do I Mean Bypass EDR</vt:lpstr>
      <vt:lpstr>What is DLL Sideloading </vt:lpstr>
      <vt:lpstr>Finding a vulnerable EXE</vt:lpstr>
      <vt:lpstr>Testing OleView.exe</vt:lpstr>
      <vt:lpstr>Inspecting the original DLL</vt:lpstr>
      <vt:lpstr>Writing a DLL</vt:lpstr>
      <vt:lpstr>C# DLL - Same Functions – No Exports</vt:lpstr>
      <vt:lpstr>C# DLL - Manually Exporting Methods</vt:lpstr>
      <vt:lpstr>C# DLL Exported Function</vt:lpstr>
      <vt:lpstr>C# - DLLExport Nuget Package</vt:lpstr>
      <vt:lpstr>Oleview PoC</vt:lpstr>
      <vt:lpstr>Why would this work?</vt:lpstr>
      <vt:lpstr>Cool, but I don’t write code</vt:lpstr>
      <vt:lpstr>Didn’t this just break oleview?</vt:lpstr>
      <vt:lpstr>Blue Team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Bypass EDR by DLL Sideloading in C#</dc:title>
  <dc:creator>LOBERMIER, GARY</dc:creator>
  <cp:lastModifiedBy>Gary Lobermier</cp:lastModifiedBy>
  <cp:revision>3</cp:revision>
  <dcterms:created xsi:type="dcterms:W3CDTF">2023-01-30T15:58:57Z</dcterms:created>
  <dcterms:modified xsi:type="dcterms:W3CDTF">2023-05-19T23:02:24Z</dcterms:modified>
</cp:coreProperties>
</file>